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6"/>
  </p:notesMasterIdLst>
  <p:sldIdLst>
    <p:sldId id="256" r:id="rId3"/>
    <p:sldId id="291" r:id="rId4"/>
    <p:sldId id="267" r:id="rId5"/>
    <p:sldId id="259" r:id="rId6"/>
    <p:sldId id="290" r:id="rId7"/>
    <p:sldId id="268" r:id="rId8"/>
    <p:sldId id="269" r:id="rId9"/>
    <p:sldId id="288" r:id="rId10"/>
    <p:sldId id="261" r:id="rId11"/>
    <p:sldId id="273" r:id="rId12"/>
    <p:sldId id="272" r:id="rId13"/>
    <p:sldId id="271" r:id="rId14"/>
    <p:sldId id="270" r:id="rId15"/>
    <p:sldId id="262" r:id="rId16"/>
    <p:sldId id="274" r:id="rId17"/>
    <p:sldId id="263" r:id="rId18"/>
    <p:sldId id="276" r:id="rId19"/>
    <p:sldId id="277" r:id="rId20"/>
    <p:sldId id="278" r:id="rId21"/>
    <p:sldId id="279" r:id="rId22"/>
    <p:sldId id="280" r:id="rId23"/>
    <p:sldId id="264" r:id="rId24"/>
    <p:sldId id="281" r:id="rId25"/>
    <p:sldId id="282" r:id="rId26"/>
    <p:sldId id="283" r:id="rId27"/>
    <p:sldId id="285" r:id="rId28"/>
    <p:sldId id="284" r:id="rId29"/>
    <p:sldId id="275" r:id="rId30"/>
    <p:sldId id="286" r:id="rId31"/>
    <p:sldId id="287" r:id="rId32"/>
    <p:sldId id="265" r:id="rId33"/>
    <p:sldId id="296" r:id="rId34"/>
    <p:sldId id="266" r:id="rId35"/>
  </p:sldIdLst>
  <p:sldSz cx="18288000" cy="10287000"/>
  <p:notesSz cx="6858000" cy="9144000"/>
  <p:embeddedFontLst>
    <p:embeddedFont>
      <p:font typeface="Montserrat" panose="00000500000000000000" pitchFamily="2" charset="0"/>
      <p:regular r:id="rId37"/>
      <p:bold r:id="rId38"/>
      <p:italic r:id="rId39"/>
      <p:boldItalic r:id="rId40"/>
    </p:embeddedFont>
    <p:embeddedFont>
      <p:font typeface="Montserrat Medium" panose="00000600000000000000" pitchFamily="2" charset="0"/>
      <p:regular r:id="rId41"/>
      <p:bold r:id="rId42"/>
      <p:italic r:id="rId43"/>
      <p:boldItalic r:id="rId44"/>
    </p:embeddedFont>
    <p:embeddedFont>
      <p:font typeface="RoxboroughCF"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Wk34Gq2bzjye28lCD6jfvnbve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3" d="100"/>
          <a:sy n="53" d="100"/>
        </p:scale>
        <p:origin x="83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2203F44-038E-B0E7-5460-D97B7ED53643}"/>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7808AFB4-3B97-6DD9-49C6-A147786525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8620E7BE-1C5D-FC4B-54F7-1F96E4AEA4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652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8CDCCD40-8D0D-4AC9-CA71-F626FEC99BD4}"/>
            </a:ext>
          </a:extLst>
        </p:cNvPr>
        <p:cNvGrpSpPr/>
        <p:nvPr/>
      </p:nvGrpSpPr>
      <p:grpSpPr>
        <a:xfrm>
          <a:off x="0" y="0"/>
          <a:ext cx="0" cy="0"/>
          <a:chOff x="0" y="0"/>
          <a:chExt cx="0" cy="0"/>
        </a:xfrm>
      </p:grpSpPr>
      <p:sp>
        <p:nvSpPr>
          <p:cNvPr id="134" name="Google Shape;134;p7:notes">
            <a:extLst>
              <a:ext uri="{FF2B5EF4-FFF2-40B4-BE49-F238E27FC236}">
                <a16:creationId xmlns:a16="http://schemas.microsoft.com/office/drawing/2014/main" id="{0CE733AE-89DE-2B3B-A0D5-899CF9319E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a:extLst>
              <a:ext uri="{FF2B5EF4-FFF2-40B4-BE49-F238E27FC236}">
                <a16:creationId xmlns:a16="http://schemas.microsoft.com/office/drawing/2014/main" id="{9CE23698-A879-BABB-000A-7B08DD2AF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69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6F595D-CB96-8E8C-04CC-D2CD8B3BFE22}"/>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10591CEF-FB18-1513-3273-1136E1D450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F6280476-E37E-1972-BF22-395D29974D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51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7E891DC-96E0-1D44-080A-EA583A6409FE}"/>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323992EF-C851-532F-DE3B-E3274F877D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242784F7-0534-B93E-0455-0E46F5DBC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22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2A49AE1-E3FB-7666-EB64-FC08E4EEC55B}"/>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8F120143-6A23-6ADD-C1FD-F0807C0DE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E8DBA4A4-00BA-55B4-BAEC-A26539759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680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666B5B36-69D3-7F12-0805-B1B2693B1CE4}"/>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E02848CB-587D-D190-D729-95B144BC57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08469DDC-D4AC-4C86-4267-789F16578C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335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4AAA85D4-3FD1-AAC9-8757-F57B950680B3}"/>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D3ECF749-01FD-F1AF-4B94-E247452D11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C1FB2394-26AB-C473-A4F4-A83887954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01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EB1857BC-6EDF-8FBE-03FB-3E6D212D4723}"/>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4A66BA8A-875D-EBA7-9FEF-704FC8530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063C1402-AA2E-E4A3-44CE-3ABF0648C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57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3388682C-6BC9-9803-0390-B1B0824EEF08}"/>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4DEC55E6-EC58-313D-7238-49862A557A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8C2925A4-0C87-0631-6724-DB077A717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36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0DDABF48-EB7D-C05A-E030-A57714C5A9B8}"/>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F98563D5-8635-B5E1-210A-132737D8BC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A3637C4A-26A8-56B6-D5D4-B1A6E91F3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415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6ADD3DA6-D172-0A02-396C-C432AF0DBBC7}"/>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C0BB4F25-A862-F20C-0E53-C6B06450C6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A09F140E-D8EF-6665-0EF5-546EEA8497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2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1F7C6686-8CDA-4C3A-E60D-D0BB996923D6}"/>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2834014F-E55D-882F-34E2-71F5D652D6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3ED6FC53-BF8E-3974-5CF6-A4949F7D8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79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BD4C3714-5748-771D-7749-30C67ECEDA37}"/>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870E469A-0627-065D-09B5-4EEB946A80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D8F43B9A-58F0-4998-B4A5-E09428E8C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010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D5C73F1-81DA-C947-0951-BACC9A0BC8B3}"/>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3F363275-C83E-2BC0-0F9F-6D9A38B1DC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6242E808-1832-D852-5C64-FE9FCC0E7B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7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6EF3E62-A468-D9B6-3C8A-39422A0637AE}"/>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4F5BC4DD-52BC-40FC-C46B-F2A84DE3E2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64497669-D621-B99A-8749-DC2CCF08D4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174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B11D73EB-6FBC-A894-E1C6-CA6031F03E95}"/>
            </a:ext>
          </a:extLst>
        </p:cNvPr>
        <p:cNvGrpSpPr/>
        <p:nvPr/>
      </p:nvGrpSpPr>
      <p:grpSpPr>
        <a:xfrm>
          <a:off x="0" y="0"/>
          <a:ext cx="0" cy="0"/>
          <a:chOff x="0" y="0"/>
          <a:chExt cx="0" cy="0"/>
        </a:xfrm>
      </p:grpSpPr>
      <p:sp>
        <p:nvSpPr>
          <p:cNvPr id="152" name="Google Shape;152;p10:notes">
            <a:extLst>
              <a:ext uri="{FF2B5EF4-FFF2-40B4-BE49-F238E27FC236}">
                <a16:creationId xmlns:a16="http://schemas.microsoft.com/office/drawing/2014/main" id="{5E3D2449-B460-FABD-F52E-A6154D6776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a:extLst>
              <a:ext uri="{FF2B5EF4-FFF2-40B4-BE49-F238E27FC236}">
                <a16:creationId xmlns:a16="http://schemas.microsoft.com/office/drawing/2014/main" id="{EEE8E00C-8C97-4A96-A709-ABD25136B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33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9728993D-368D-5CEF-C2E9-0A8944BC82E3}"/>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59F7F9A7-28BA-F207-2CA3-9867E74DC9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5BEFED3E-438B-C15F-409A-914C61328D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55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31CB151E-1264-41FC-0ED6-C77EC0AFD7BC}"/>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03236396-F7D4-7512-2393-EF373B6C68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750A7DE7-B3B1-C716-D950-EBC329D891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79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E4249FC2-F425-DCB4-C06A-AF1DCD690018}"/>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9CF89B67-E6A1-B522-E2F5-EECE399322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993E02BC-F6A1-60A5-266E-0B5354835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89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1FD68FC-BB27-9FE5-2CF9-819561FC782A}"/>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47D5CEA0-4B13-8862-12C4-23D65F941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1DDF9146-7180-DE9B-DCB2-D6B43B8D7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46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98FBF311-D0C5-61D8-5841-97C2B38C55F0}"/>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5169D42B-F06D-B670-CF46-C046A3099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71B60FB6-95AC-BE7F-F7E2-02706E613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58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64257C77-8F2F-1BF3-2F50-18EB5FC888D1}"/>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173B3334-89B1-24EE-475B-ABEFE442BD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DC9FBB99-6C40-2265-5497-130DBD096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458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5162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7050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1420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2784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05-Jul-25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483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05-Jul-25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78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05-Jul-25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078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417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4890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339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659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05-Jul-25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06293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image" Target="../media/image7.jpg"/><Relationship Id="rId5" Type="http://schemas.openxmlformats.org/officeDocument/2006/relationships/image" Target="../media/image6.jpeg"/><Relationship Id="rId10" Type="http://schemas.openxmlformats.org/officeDocument/2006/relationships/image" Target="../media/image11.sv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ideo" Target="https://www.youtube.com/embed/DgMAkc5_mS8?feature=oembed" TargetMode="Externa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9.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11.sv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7923321" y="4848025"/>
            <a:ext cx="7704798" cy="617733"/>
          </a:xfrm>
          <a:prstGeom prst="rect">
            <a:avLst/>
          </a:prstGeom>
          <a:noFill/>
          <a:ln>
            <a:noFill/>
          </a:ln>
        </p:spPr>
        <p:txBody>
          <a:bodyPr spcFirstLastPara="1" wrap="square" lIns="0" tIns="0" rIns="0" bIns="0" anchor="t" anchorCtr="0">
            <a:spAutoFit/>
          </a:bodyPr>
          <a:lstStyle/>
          <a:p>
            <a:pPr marL="0" marR="0" lvl="0" indent="0" algn="ctr" rtl="0">
              <a:lnSpc>
                <a:spcPct val="198178"/>
              </a:lnSpc>
              <a:spcBef>
                <a:spcPts val="0"/>
              </a:spcBef>
              <a:spcAft>
                <a:spcPts val="0"/>
              </a:spcAft>
              <a:buNone/>
            </a:pPr>
            <a:r>
              <a:rPr lang="en-US" sz="2800" b="0" i="0" u="none" strike="noStrike" cap="none">
                <a:solidFill>
                  <a:srgbClr val="5E301C"/>
                </a:solidFill>
                <a:latin typeface="Montserrat Medium"/>
                <a:ea typeface="Montserrat Medium"/>
                <a:cs typeface="Montserrat Medium"/>
                <a:sym typeface="Montserrat Medium"/>
              </a:rPr>
              <a:t>Let Your Beauty Shine Through</a:t>
            </a:r>
            <a:endParaRPr sz="2800" b="0" i="0" u="none" strike="noStrike" cap="none">
              <a:solidFill>
                <a:srgbClr val="5E301C"/>
              </a:solidFill>
              <a:latin typeface="Montserrat Medium"/>
              <a:ea typeface="Montserrat Medium"/>
              <a:cs typeface="Montserrat Medium"/>
              <a:sym typeface="Montserrat Medium"/>
            </a:endParaRPr>
          </a:p>
        </p:txBody>
      </p:sp>
      <p:sp>
        <p:nvSpPr>
          <p:cNvPr id="85" name="Google Shape;85;p1"/>
          <p:cNvSpPr txBox="1"/>
          <p:nvPr/>
        </p:nvSpPr>
        <p:spPr>
          <a:xfrm>
            <a:off x="7923322" y="3442685"/>
            <a:ext cx="7704798" cy="1320874"/>
          </a:xfrm>
          <a:prstGeom prst="rect">
            <a:avLst/>
          </a:prstGeom>
          <a:noFill/>
          <a:ln>
            <a:noFill/>
          </a:ln>
        </p:spPr>
        <p:txBody>
          <a:bodyPr spcFirstLastPara="1" wrap="square" lIns="0" tIns="0" rIns="0" bIns="0" anchor="t" anchorCtr="0">
            <a:spAutoFit/>
          </a:bodyPr>
          <a:lstStyle/>
          <a:p>
            <a:pPr marL="0" marR="0" lvl="0" indent="0" algn="l" rtl="0">
              <a:lnSpc>
                <a:spcPct val="86993"/>
              </a:lnSpc>
              <a:spcBef>
                <a:spcPts val="0"/>
              </a:spcBef>
              <a:spcAft>
                <a:spcPts val="0"/>
              </a:spcAft>
              <a:buNone/>
            </a:pPr>
            <a:r>
              <a:rPr lang="en-US" sz="11848" b="0" i="0" u="none" strike="noStrike" cap="none">
                <a:solidFill>
                  <a:srgbClr val="5E301C"/>
                </a:solidFill>
                <a:latin typeface="Arial"/>
                <a:ea typeface="Arial"/>
                <a:cs typeface="Arial"/>
                <a:sym typeface="Arial"/>
              </a:rPr>
              <a:t> cosmetics</a:t>
            </a:r>
            <a:endParaRPr/>
          </a:p>
        </p:txBody>
      </p:sp>
      <p:sp>
        <p:nvSpPr>
          <p:cNvPr id="86" name="Google Shape;86;p1"/>
          <p:cNvSpPr/>
          <p:nvPr/>
        </p:nvSpPr>
        <p:spPr>
          <a:xfrm>
            <a:off x="14975561" y="5523441"/>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a:off x="0" y="0"/>
            <a:ext cx="18288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941643" y="815916"/>
            <a:ext cx="6323122" cy="8655168"/>
          </a:xfrm>
          <a:custGeom>
            <a:avLst/>
            <a:gdLst/>
            <a:ahLst/>
            <a:cxnLst/>
            <a:rect l="l" t="t" r="r" b="b"/>
            <a:pathLst>
              <a:path w="6383236" h="8737452" extrusionOk="0">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688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B6886F"/>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1600200" y="2744301"/>
            <a:ext cx="5029200" cy="502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004C9D73-39AB-2EC3-0EB8-71EB749DF54C}"/>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B6E2DE5E-7B32-33C0-727A-9AA62841427D}"/>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3" name="Picture 2">
            <a:extLst>
              <a:ext uri="{FF2B5EF4-FFF2-40B4-BE49-F238E27FC236}">
                <a16:creationId xmlns:a16="http://schemas.microsoft.com/office/drawing/2014/main" id="{029A6FE2-A826-B207-80FE-F21D1C2CFD2D}"/>
              </a:ext>
            </a:extLst>
          </p:cNvPr>
          <p:cNvPicPr>
            <a:picLocks/>
          </p:cNvPicPr>
          <p:nvPr/>
        </p:nvPicPr>
        <p:blipFill>
          <a:blip r:embed="rId3"/>
          <a:stretch>
            <a:fillRect/>
          </a:stretch>
        </p:blipFill>
        <p:spPr>
          <a:xfrm>
            <a:off x="352044" y="2260092"/>
            <a:ext cx="17583912" cy="7836408"/>
          </a:xfrm>
          <a:prstGeom prst="rect">
            <a:avLst/>
          </a:prstGeom>
        </p:spPr>
      </p:pic>
      <p:sp>
        <p:nvSpPr>
          <p:cNvPr id="4" name="Google Shape;131;p6">
            <a:extLst>
              <a:ext uri="{FF2B5EF4-FFF2-40B4-BE49-F238E27FC236}">
                <a16:creationId xmlns:a16="http://schemas.microsoft.com/office/drawing/2014/main" id="{E734762E-181E-1A10-2E8C-681BECEB1D5B}"/>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1.ERD</a:t>
            </a:r>
            <a:endParaRPr sz="3200" dirty="0">
              <a:solidFill>
                <a:srgbClr val="B6886F"/>
              </a:solidFill>
              <a:latin typeface="Calibri"/>
              <a:cs typeface="Calibri"/>
            </a:endParaRPr>
          </a:p>
        </p:txBody>
      </p:sp>
    </p:spTree>
    <p:extLst>
      <p:ext uri="{BB962C8B-B14F-4D97-AF65-F5344CB8AC3E}">
        <p14:creationId xmlns:p14="http://schemas.microsoft.com/office/powerpoint/2010/main" val="58350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0DF01C83-00BD-D10D-1C0F-19B34E23B66C}"/>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A3997B44-15AE-19E1-4C0E-AC962F4FC771}"/>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04677666-EB7F-0022-249D-4AA9606C1D09}"/>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9FCEACD6-C60F-00BD-8EBE-77F740D09CC5}"/>
              </a:ext>
            </a:extLst>
          </p:cNvPr>
          <p:cNvSpPr txBox="1"/>
          <p:nvPr/>
        </p:nvSpPr>
        <p:spPr>
          <a:xfrm>
            <a:off x="618368" y="1489529"/>
            <a:ext cx="183454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2.Mapping</a:t>
            </a:r>
            <a:endParaRPr sz="3200" dirty="0">
              <a:solidFill>
                <a:srgbClr val="B6886F"/>
              </a:solidFill>
              <a:latin typeface="Calibri"/>
              <a:cs typeface="Calibri"/>
            </a:endParaRPr>
          </a:p>
        </p:txBody>
      </p:sp>
    </p:spTree>
    <p:extLst>
      <p:ext uri="{BB962C8B-B14F-4D97-AF65-F5344CB8AC3E}">
        <p14:creationId xmlns:p14="http://schemas.microsoft.com/office/powerpoint/2010/main" val="301182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59F69C2A-1E78-2818-D5CF-F64E3605B567}"/>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68DB73F7-AA90-61E1-B792-1B7590D37ECB}"/>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3FBF450F-1F01-D960-B8DB-97EDC397E4AA}"/>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66AB1CE0-1103-99E4-3C7B-92E94592725B}"/>
              </a:ext>
            </a:extLst>
          </p:cNvPr>
          <p:cNvSpPr txBox="1"/>
          <p:nvPr/>
        </p:nvSpPr>
        <p:spPr>
          <a:xfrm>
            <a:off x="618368" y="1489529"/>
            <a:ext cx="338757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3.Database Schema</a:t>
            </a:r>
            <a:endParaRPr sz="3200" dirty="0">
              <a:solidFill>
                <a:srgbClr val="B6886F"/>
              </a:solidFill>
              <a:latin typeface="Calibri"/>
              <a:cs typeface="Calibri"/>
            </a:endParaRPr>
          </a:p>
        </p:txBody>
      </p:sp>
    </p:spTree>
    <p:extLst>
      <p:ext uri="{BB962C8B-B14F-4D97-AF65-F5344CB8AC3E}">
        <p14:creationId xmlns:p14="http://schemas.microsoft.com/office/powerpoint/2010/main" val="42970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364AF9D5-07EF-A666-B79D-73AF060DF30D}"/>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8BB93A2E-F217-663C-8D81-7581E14ACD44}"/>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E941364A-3CBC-5109-67CB-841E7783D744}"/>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24104798-CBAB-70CD-7398-BA68FEF8D1C7}"/>
              </a:ext>
            </a:extLst>
          </p:cNvPr>
          <p:cNvSpPr txBox="1"/>
          <p:nvPr/>
        </p:nvSpPr>
        <p:spPr>
          <a:xfrm>
            <a:off x="618368" y="1489529"/>
            <a:ext cx="338757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4.Stored Procedure</a:t>
            </a:r>
            <a:endParaRPr sz="3200" dirty="0">
              <a:solidFill>
                <a:srgbClr val="B6886F"/>
              </a:solidFill>
              <a:latin typeface="Calibri"/>
              <a:cs typeface="Calibri"/>
            </a:endParaRPr>
          </a:p>
        </p:txBody>
      </p:sp>
    </p:spTree>
    <p:extLst>
      <p:ext uri="{BB962C8B-B14F-4D97-AF65-F5344CB8AC3E}">
        <p14:creationId xmlns:p14="http://schemas.microsoft.com/office/powerpoint/2010/main" val="15250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6"/>
        <p:cNvGrpSpPr/>
        <p:nvPr/>
      </p:nvGrpSpPr>
      <p:grpSpPr>
        <a:xfrm>
          <a:off x="0" y="0"/>
          <a:ext cx="0" cy="0"/>
          <a:chOff x="0" y="0"/>
          <a:chExt cx="0" cy="0"/>
        </a:xfrm>
      </p:grpSpPr>
      <p:sp>
        <p:nvSpPr>
          <p:cNvPr id="137" name="Google Shape;137;p7"/>
          <p:cNvSpPr txBox="1"/>
          <p:nvPr/>
        </p:nvSpPr>
        <p:spPr>
          <a:xfrm>
            <a:off x="6029325" y="114300"/>
            <a:ext cx="622935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Datawarehouse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38" name="Google Shape;138;p7"/>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306A4957-C37F-C38A-1DB8-3209E626E304}"/>
              </a:ext>
            </a:extLst>
          </p:cNvPr>
          <p:cNvSpPr txBox="1"/>
          <p:nvPr/>
        </p:nvSpPr>
        <p:spPr>
          <a:xfrm>
            <a:off x="3276600" y="2350255"/>
            <a:ext cx="11734800" cy="3046948"/>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The data warehouse follows a Snowflake schema centered on the FactSales table, linked to normalized dimension tables such as Customer, Product, Category, and Date. This structure reduces redundancy, ensures data integrity, and enables flexible, detailed analysis in Power BI, including drill-downs by category, skin type, and branch performance.</a:t>
            </a:r>
            <a:endParaRPr lang="en-US" sz="3200" dirty="0"/>
          </a:p>
        </p:txBody>
      </p:sp>
      <p:sp>
        <p:nvSpPr>
          <p:cNvPr id="3" name="Google Shape;119;p4">
            <a:extLst>
              <a:ext uri="{FF2B5EF4-FFF2-40B4-BE49-F238E27FC236}">
                <a16:creationId xmlns:a16="http://schemas.microsoft.com/office/drawing/2014/main" id="{F9B945B7-48DF-262A-35C5-703499239B27}"/>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6">
          <a:extLst>
            <a:ext uri="{FF2B5EF4-FFF2-40B4-BE49-F238E27FC236}">
              <a16:creationId xmlns:a16="http://schemas.microsoft.com/office/drawing/2014/main" id="{975D74C1-4CAC-1560-396A-5613818220A4}"/>
            </a:ext>
          </a:extLst>
        </p:cNvPr>
        <p:cNvGrpSpPr/>
        <p:nvPr/>
      </p:nvGrpSpPr>
      <p:grpSpPr>
        <a:xfrm>
          <a:off x="0" y="0"/>
          <a:ext cx="0" cy="0"/>
          <a:chOff x="0" y="0"/>
          <a:chExt cx="0" cy="0"/>
        </a:xfrm>
      </p:grpSpPr>
      <p:sp>
        <p:nvSpPr>
          <p:cNvPr id="137" name="Google Shape;137;p7">
            <a:extLst>
              <a:ext uri="{FF2B5EF4-FFF2-40B4-BE49-F238E27FC236}">
                <a16:creationId xmlns:a16="http://schemas.microsoft.com/office/drawing/2014/main" id="{7688392D-F3D4-0144-6D8E-A716054BD5C9}"/>
              </a:ext>
            </a:extLst>
          </p:cNvPr>
          <p:cNvSpPr txBox="1"/>
          <p:nvPr/>
        </p:nvSpPr>
        <p:spPr>
          <a:xfrm>
            <a:off x="6029325" y="116112"/>
            <a:ext cx="622935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Datawarehouse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78C8377C-B79B-8FC3-103D-E011B459C4A6}"/>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073365"/>
            <a:ext cx="17583912" cy="7836408"/>
          </a:xfrm>
          <a:prstGeom prst="rect">
            <a:avLst/>
          </a:prstGeom>
          <a:noFill/>
          <a:ln>
            <a:noFill/>
          </a:ln>
        </p:spPr>
      </p:pic>
    </p:spTree>
    <p:extLst>
      <p:ext uri="{BB962C8B-B14F-4D97-AF65-F5344CB8AC3E}">
        <p14:creationId xmlns:p14="http://schemas.microsoft.com/office/powerpoint/2010/main" val="79898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p:cNvGrpSpPr/>
        <p:nvPr/>
      </p:nvGrpSpPr>
      <p:grpSpPr>
        <a:xfrm>
          <a:off x="0" y="0"/>
          <a:ext cx="0" cy="0"/>
          <a:chOff x="0" y="0"/>
          <a:chExt cx="0" cy="0"/>
        </a:xfrm>
      </p:grpSpPr>
      <p:sp>
        <p:nvSpPr>
          <p:cNvPr id="143" name="Google Shape;143;p8"/>
          <p:cNvSpPr txBox="1"/>
          <p:nvPr/>
        </p:nvSpPr>
        <p:spPr>
          <a:xfrm>
            <a:off x="1748972" y="116112"/>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sp>
        <p:nvSpPr>
          <p:cNvPr id="144" name="Google Shape;144;p8"/>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AA0B73D7-ECF8-2224-E896-F6FD6BC5A494}"/>
              </a:ext>
            </a:extLst>
          </p:cNvPr>
          <p:cNvSpPr txBox="1"/>
          <p:nvPr/>
        </p:nvSpPr>
        <p:spPr>
          <a:xfrm>
            <a:off x="3276600" y="2350255"/>
            <a:ext cx="11734800" cy="3539390"/>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SSIS was used to build an automated ETL process that extracted, cleaned, and loaded data from multiple sources into the central database. It supported operations as integrating tables from Excel, CSV, and system-generated files. Data Flow Tasks and Control Flows were used to ensure consistency, accuracy, and repeatability—preparing the data for reliable use in Power BI dashboards and SSRS reports.</a:t>
            </a:r>
            <a:endParaRPr lang="en-US" sz="3200" dirty="0"/>
          </a:p>
        </p:txBody>
      </p:sp>
      <p:sp>
        <p:nvSpPr>
          <p:cNvPr id="3" name="Google Shape;119;p4">
            <a:extLst>
              <a:ext uri="{FF2B5EF4-FFF2-40B4-BE49-F238E27FC236}">
                <a16:creationId xmlns:a16="http://schemas.microsoft.com/office/drawing/2014/main" id="{028DD304-C947-5968-0C97-576C547B9B77}"/>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80DABC8D-3D61-EAE4-26B2-69A9307B6644}"/>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55A895F1-9740-6239-D1DA-4A4C7289D13D}"/>
              </a:ext>
            </a:extLst>
          </p:cNvPr>
          <p:cNvSpPr txBox="1"/>
          <p:nvPr/>
        </p:nvSpPr>
        <p:spPr>
          <a:xfrm>
            <a:off x="1748972" y="116112"/>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pic>
        <p:nvPicPr>
          <p:cNvPr id="3" name="Picture 2">
            <a:extLst>
              <a:ext uri="{FF2B5EF4-FFF2-40B4-BE49-F238E27FC236}">
                <a16:creationId xmlns:a16="http://schemas.microsoft.com/office/drawing/2014/main" id="{359FFA3C-ED36-B488-94BE-1BFC7A31B25F}"/>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044" y="2174154"/>
            <a:ext cx="17583912" cy="7836408"/>
          </a:xfrm>
          <a:prstGeom prst="rect">
            <a:avLst/>
          </a:prstGeom>
          <a:noFill/>
          <a:ln>
            <a:noFill/>
          </a:ln>
        </p:spPr>
      </p:pic>
    </p:spTree>
    <p:extLst>
      <p:ext uri="{BB962C8B-B14F-4D97-AF65-F5344CB8AC3E}">
        <p14:creationId xmlns:p14="http://schemas.microsoft.com/office/powerpoint/2010/main" val="11962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02E507CE-3DB3-465E-7421-4BFB8D78E9B0}"/>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951C0C60-C4CD-6A20-87B1-705B7AAC6D75}"/>
              </a:ext>
            </a:extLst>
          </p:cNvPr>
          <p:cNvSpPr txBox="1"/>
          <p:nvPr/>
        </p:nvSpPr>
        <p:spPr>
          <a:xfrm>
            <a:off x="1748972" y="114300"/>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pic>
        <p:nvPicPr>
          <p:cNvPr id="2" name="Picture 1">
            <a:extLst>
              <a:ext uri="{FF2B5EF4-FFF2-40B4-BE49-F238E27FC236}">
                <a16:creationId xmlns:a16="http://schemas.microsoft.com/office/drawing/2014/main" id="{FE9BB830-D249-556D-0F91-9AF760C90364}"/>
              </a:ext>
            </a:extLst>
          </p:cNvPr>
          <p:cNvPicPr>
            <a:picLocks/>
          </p:cNvPicPr>
          <p:nvPr/>
        </p:nvPicPr>
        <p:blipFill>
          <a:blip r:embed="rId3">
            <a:extLst>
              <a:ext uri="{28A0092B-C50C-407E-A947-70E740481C1C}">
                <a14:useLocalDpi xmlns:a14="http://schemas.microsoft.com/office/drawing/2010/main" val="0"/>
              </a:ext>
            </a:extLst>
          </a:blip>
          <a:srcRect r="41168"/>
          <a:stretch>
            <a:fillRect/>
          </a:stretch>
        </p:blipFill>
        <p:spPr bwMode="auto">
          <a:xfrm>
            <a:off x="352044" y="2192193"/>
            <a:ext cx="9241899" cy="7836408"/>
          </a:xfrm>
          <a:prstGeom prst="rect">
            <a:avLst/>
          </a:prstGeom>
          <a:noFill/>
          <a:ln>
            <a:noFill/>
          </a:ln>
        </p:spPr>
      </p:pic>
      <p:pic>
        <p:nvPicPr>
          <p:cNvPr id="3" name="Picture 2">
            <a:extLst>
              <a:ext uri="{FF2B5EF4-FFF2-40B4-BE49-F238E27FC236}">
                <a16:creationId xmlns:a16="http://schemas.microsoft.com/office/drawing/2014/main" id="{0EACCFAE-A186-7E0A-82AA-05D65E56311F}"/>
              </a:ext>
            </a:extLst>
          </p:cNvPr>
          <p:cNvPicPr>
            <a:picLocks noChangeAspect="1"/>
          </p:cNvPicPr>
          <p:nvPr/>
        </p:nvPicPr>
        <p:blipFill>
          <a:blip r:embed="rId4" cstate="print">
            <a:extLst>
              <a:ext uri="{28A0092B-C50C-407E-A947-70E740481C1C}">
                <a14:useLocalDpi xmlns:a14="http://schemas.microsoft.com/office/drawing/2010/main" val="0"/>
              </a:ext>
            </a:extLst>
          </a:blip>
          <a:srcRect r="51724"/>
          <a:stretch>
            <a:fillRect/>
          </a:stretch>
        </p:blipFill>
        <p:spPr bwMode="auto">
          <a:xfrm>
            <a:off x="9869714" y="2192193"/>
            <a:ext cx="8229600" cy="7836408"/>
          </a:xfrm>
          <a:prstGeom prst="rect">
            <a:avLst/>
          </a:prstGeom>
          <a:noFill/>
          <a:ln>
            <a:noFill/>
          </a:ln>
        </p:spPr>
      </p:pic>
    </p:spTree>
    <p:extLst>
      <p:ext uri="{BB962C8B-B14F-4D97-AF65-F5344CB8AC3E}">
        <p14:creationId xmlns:p14="http://schemas.microsoft.com/office/powerpoint/2010/main" val="134508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818AD795-0E9F-D324-232F-A067F6314710}"/>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B8AADB67-5027-19ED-4E82-2B1242B21A2B}"/>
              </a:ext>
            </a:extLst>
          </p:cNvPr>
          <p:cNvSpPr txBox="1"/>
          <p:nvPr/>
        </p:nvSpPr>
        <p:spPr>
          <a:xfrm>
            <a:off x="4919662" y="122015"/>
            <a:ext cx="8448676" cy="3170099"/>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44" name="Google Shape;144;p8">
            <a:extLst>
              <a:ext uri="{FF2B5EF4-FFF2-40B4-BE49-F238E27FC236}">
                <a16:creationId xmlns:a16="http://schemas.microsoft.com/office/drawing/2014/main" id="{6343BD70-CF98-2428-B521-A3201349ACBA}"/>
              </a:ext>
            </a:extLst>
          </p:cNvPr>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066C5D89-C636-CC88-E8A8-6176CACD8A96}"/>
              </a:ext>
            </a:extLst>
          </p:cNvPr>
          <p:cNvSpPr txBox="1"/>
          <p:nvPr/>
        </p:nvSpPr>
        <p:spPr>
          <a:xfrm>
            <a:off x="3276600" y="2080614"/>
            <a:ext cx="11734800" cy="2062063"/>
          </a:xfrm>
          <a:prstGeom prst="rect">
            <a:avLst/>
          </a:prstGeom>
          <a:noFill/>
          <a:ln>
            <a:noFill/>
          </a:ln>
        </p:spPr>
        <p:txBody>
          <a:bodyPr spcFirstLastPara="1" wrap="square" lIns="91425" tIns="45700" rIns="91425" bIns="45700" anchor="t" anchorCtr="0">
            <a:spAutoFit/>
          </a:bodyPr>
          <a:lstStyle/>
          <a:p>
            <a:pPr lvl="0" algn="justLow"/>
            <a:r>
              <a:rPr lang="en-US" sz="3200" b="1" dirty="0">
                <a:solidFill>
                  <a:srgbClr val="B6886F"/>
                </a:solidFill>
                <a:latin typeface="Calibri"/>
                <a:ea typeface="Calibri"/>
                <a:cs typeface="Calibri"/>
                <a:sym typeface="Calibri"/>
              </a:rPr>
              <a:t>Data validation </a:t>
            </a:r>
            <a:r>
              <a:rPr lang="en-US" sz="3200" dirty="0">
                <a:solidFill>
                  <a:srgbClr val="B6886F"/>
                </a:solidFill>
                <a:latin typeface="Calibri"/>
                <a:ea typeface="Calibri"/>
                <a:cs typeface="Calibri"/>
                <a:sym typeface="Calibri"/>
              </a:rPr>
              <a:t>was performed to ensure accuracy and consistency. This included handling and correcting data types, and cross-checking totals across tables. Together, DAX and validation ensured the reliability of insights and enhanced the overall quality of reporting.</a:t>
            </a:r>
            <a:endParaRPr lang="en-US" sz="3200" dirty="0"/>
          </a:p>
        </p:txBody>
      </p:sp>
      <p:sp>
        <p:nvSpPr>
          <p:cNvPr id="4" name="TextBox 3">
            <a:extLst>
              <a:ext uri="{FF2B5EF4-FFF2-40B4-BE49-F238E27FC236}">
                <a16:creationId xmlns:a16="http://schemas.microsoft.com/office/drawing/2014/main" id="{28317CBD-16CA-ECF2-D181-B765C712EE5C}"/>
              </a:ext>
            </a:extLst>
          </p:cNvPr>
          <p:cNvSpPr txBox="1"/>
          <p:nvPr/>
        </p:nvSpPr>
        <p:spPr>
          <a:xfrm>
            <a:off x="3276600" y="4831718"/>
            <a:ext cx="11734800" cy="2554545"/>
          </a:xfrm>
          <a:prstGeom prst="rect">
            <a:avLst/>
          </a:prstGeom>
          <a:noFill/>
        </p:spPr>
        <p:txBody>
          <a:bodyPr wrap="square">
            <a:spAutoFit/>
          </a:bodyPr>
          <a:lstStyle/>
          <a:p>
            <a:r>
              <a:rPr lang="en-US" sz="3200" b="1" dirty="0">
                <a:solidFill>
                  <a:srgbClr val="B6886F"/>
                </a:solidFill>
                <a:latin typeface="Calibri"/>
                <a:cs typeface="Calibri"/>
              </a:rPr>
              <a:t>DAX (Data Analysis Expressions) </a:t>
            </a:r>
            <a:r>
              <a:rPr lang="en-US" sz="3200" dirty="0">
                <a:solidFill>
                  <a:srgbClr val="B6886F"/>
                </a:solidFill>
                <a:latin typeface="Calibri"/>
                <a:cs typeface="Calibri"/>
              </a:rPr>
              <a:t>was used in Power BI to create calculated columns, measures, and KPIs for advanced analytics, such as sales growth, product ranking, and customer segmentation. Custom DAX logic enabled dynamic filtering, time intelligence, and interactive visualizations.</a:t>
            </a:r>
          </a:p>
        </p:txBody>
      </p:sp>
      <p:sp>
        <p:nvSpPr>
          <p:cNvPr id="3" name="Google Shape;119;p4">
            <a:extLst>
              <a:ext uri="{FF2B5EF4-FFF2-40B4-BE49-F238E27FC236}">
                <a16:creationId xmlns:a16="http://schemas.microsoft.com/office/drawing/2014/main" id="{591D4487-219A-C8B7-1E65-C53F8F582A29}"/>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499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a:extLst>
            <a:ext uri="{FF2B5EF4-FFF2-40B4-BE49-F238E27FC236}">
              <a16:creationId xmlns:a16="http://schemas.microsoft.com/office/drawing/2014/main" id="{0F0914AF-87CC-768D-98FD-C8EC5933419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349030-0E17-63C0-E55C-D6C3F0250B25}"/>
              </a:ext>
            </a:extLst>
          </p:cNvPr>
          <p:cNvGrpSpPr>
            <a:grpSpLocks noChangeAspect="1"/>
          </p:cNvGrpSpPr>
          <p:nvPr/>
        </p:nvGrpSpPr>
        <p:grpSpPr>
          <a:xfrm>
            <a:off x="496903" y="2951208"/>
            <a:ext cx="3061317" cy="4384585"/>
            <a:chOff x="0" y="0"/>
            <a:chExt cx="4433570" cy="6350000"/>
          </a:xfrm>
          <a:blipFill dpi="0" rotWithShape="1">
            <a:blip r:embed="rId2">
              <a:extLst>
                <a:ext uri="{28A0092B-C50C-407E-A947-70E740481C1C}">
                  <a14:useLocalDpi xmlns:a14="http://schemas.microsoft.com/office/drawing/2010/main" val="0"/>
                </a:ext>
              </a:extLst>
            </a:blip>
            <a:srcRect/>
            <a:stretch>
              <a:fillRect/>
            </a:stretch>
          </a:blipFill>
        </p:grpSpPr>
        <p:sp>
          <p:nvSpPr>
            <p:cNvPr id="3" name="Freeform 3">
              <a:extLst>
                <a:ext uri="{FF2B5EF4-FFF2-40B4-BE49-F238E27FC236}">
                  <a16:creationId xmlns:a16="http://schemas.microsoft.com/office/drawing/2014/main" id="{F9D62D8F-D0BE-F81E-D067-CB7B2F60ACB3}"/>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 name="Group 4">
            <a:extLst>
              <a:ext uri="{FF2B5EF4-FFF2-40B4-BE49-F238E27FC236}">
                <a16:creationId xmlns:a16="http://schemas.microsoft.com/office/drawing/2014/main" id="{0A16EFA1-D1D8-0BBE-21EF-8A50CBBA22D3}"/>
              </a:ext>
            </a:extLst>
          </p:cNvPr>
          <p:cNvGrpSpPr>
            <a:grpSpLocks noChangeAspect="1"/>
          </p:cNvGrpSpPr>
          <p:nvPr/>
        </p:nvGrpSpPr>
        <p:grpSpPr>
          <a:xfrm>
            <a:off x="7619045" y="3002436"/>
            <a:ext cx="3061317" cy="4384585"/>
            <a:chOff x="0" y="0"/>
            <a:chExt cx="4433570" cy="6350000"/>
          </a:xfrm>
          <a:blipFill dpi="0" rotWithShape="1">
            <a:blip r:embed="rId3">
              <a:extLst>
                <a:ext uri="{28A0092B-C50C-407E-A947-70E740481C1C}">
                  <a14:useLocalDpi xmlns:a14="http://schemas.microsoft.com/office/drawing/2010/main" val="0"/>
                </a:ext>
              </a:extLst>
            </a:blip>
            <a:srcRect/>
            <a:stretch>
              <a:fillRect/>
            </a:stretch>
          </a:blipFill>
        </p:grpSpPr>
        <p:sp>
          <p:nvSpPr>
            <p:cNvPr id="5" name="Freeform 5">
              <a:extLst>
                <a:ext uri="{FF2B5EF4-FFF2-40B4-BE49-F238E27FC236}">
                  <a16:creationId xmlns:a16="http://schemas.microsoft.com/office/drawing/2014/main" id="{72F8DD8C-E40C-9281-72E3-C32724E7A206}"/>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EA92B0EC-EB69-AEA7-A86F-2BFFAD923B95}"/>
              </a:ext>
            </a:extLst>
          </p:cNvPr>
          <p:cNvGrpSpPr>
            <a:grpSpLocks noChangeAspect="1"/>
          </p:cNvGrpSpPr>
          <p:nvPr/>
        </p:nvGrpSpPr>
        <p:grpSpPr>
          <a:xfrm>
            <a:off x="4049421" y="2969454"/>
            <a:ext cx="3061317" cy="4384585"/>
            <a:chOff x="0" y="0"/>
            <a:chExt cx="4433570" cy="6350000"/>
          </a:xfrm>
          <a:blipFill dpi="0" rotWithShape="1">
            <a:blip r:embed="rId4">
              <a:extLst>
                <a:ext uri="{28A0092B-C50C-407E-A947-70E740481C1C}">
                  <a14:useLocalDpi xmlns:a14="http://schemas.microsoft.com/office/drawing/2010/main" val="0"/>
                </a:ext>
              </a:extLst>
            </a:blip>
            <a:srcRect/>
            <a:stretch>
              <a:fillRect/>
            </a:stretch>
          </a:blipFill>
        </p:grpSpPr>
        <p:sp>
          <p:nvSpPr>
            <p:cNvPr id="7" name="Freeform 7">
              <a:extLst>
                <a:ext uri="{FF2B5EF4-FFF2-40B4-BE49-F238E27FC236}">
                  <a16:creationId xmlns:a16="http://schemas.microsoft.com/office/drawing/2014/main" id="{5A90E45C-C68F-EB5B-C5C8-57882CEC2CB0}"/>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8">
            <a:extLst>
              <a:ext uri="{FF2B5EF4-FFF2-40B4-BE49-F238E27FC236}">
                <a16:creationId xmlns:a16="http://schemas.microsoft.com/office/drawing/2014/main" id="{23A10383-5C0B-6AAE-FF5D-05AE8281619B}"/>
              </a:ext>
            </a:extLst>
          </p:cNvPr>
          <p:cNvSpPr txBox="1"/>
          <p:nvPr/>
        </p:nvSpPr>
        <p:spPr>
          <a:xfrm>
            <a:off x="5788894" y="445195"/>
            <a:ext cx="6710212" cy="718145"/>
          </a:xfrm>
          <a:prstGeom prst="rect">
            <a:avLst/>
          </a:prstGeom>
        </p:spPr>
        <p:txBody>
          <a:bodyPr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Team</a:t>
            </a:r>
            <a:r>
              <a:rPr kumimoji="0" lang="en-US" sz="6393"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 </a:t>
            </a:r>
            <a:r>
              <a:rPr kumimoji="0" lang="en-US" sz="64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Members</a:t>
            </a:r>
          </a:p>
        </p:txBody>
      </p:sp>
      <p:sp>
        <p:nvSpPr>
          <p:cNvPr id="10" name="TextBox 11">
            <a:extLst>
              <a:ext uri="{FF2B5EF4-FFF2-40B4-BE49-F238E27FC236}">
                <a16:creationId xmlns:a16="http://schemas.microsoft.com/office/drawing/2014/main" id="{AFE0D814-EE0D-0A73-B30A-2DB0D57DD0CF}"/>
              </a:ext>
            </a:extLst>
          </p:cNvPr>
          <p:cNvSpPr txBox="1"/>
          <p:nvPr/>
        </p:nvSpPr>
        <p:spPr>
          <a:xfrm>
            <a:off x="14740669" y="758190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Mona Ashraf</a:t>
            </a:r>
          </a:p>
        </p:txBody>
      </p:sp>
      <p:grpSp>
        <p:nvGrpSpPr>
          <p:cNvPr id="13" name="Group 4">
            <a:extLst>
              <a:ext uri="{FF2B5EF4-FFF2-40B4-BE49-F238E27FC236}">
                <a16:creationId xmlns:a16="http://schemas.microsoft.com/office/drawing/2014/main" id="{F0F4C478-BAA8-B341-25B8-638F77B92DDA}"/>
              </a:ext>
            </a:extLst>
          </p:cNvPr>
          <p:cNvGrpSpPr>
            <a:grpSpLocks noChangeAspect="1"/>
          </p:cNvGrpSpPr>
          <p:nvPr/>
        </p:nvGrpSpPr>
        <p:grpSpPr>
          <a:xfrm>
            <a:off x="11171563" y="2951208"/>
            <a:ext cx="3061317" cy="4384585"/>
            <a:chOff x="0" y="0"/>
            <a:chExt cx="4433570" cy="6350000"/>
          </a:xfrm>
          <a:blipFill dpi="0" rotWithShape="1">
            <a:blip r:embed="rId5">
              <a:extLst>
                <a:ext uri="{28A0092B-C50C-407E-A947-70E740481C1C}">
                  <a14:useLocalDpi xmlns:a14="http://schemas.microsoft.com/office/drawing/2010/main" val="0"/>
                </a:ext>
              </a:extLst>
            </a:blip>
            <a:srcRect/>
            <a:stretch>
              <a:fillRect/>
            </a:stretch>
          </a:blipFill>
        </p:grpSpPr>
        <p:sp>
          <p:nvSpPr>
            <p:cNvPr id="14" name="Freeform 5">
              <a:extLst>
                <a:ext uri="{FF2B5EF4-FFF2-40B4-BE49-F238E27FC236}">
                  <a16:creationId xmlns:a16="http://schemas.microsoft.com/office/drawing/2014/main" id="{3741CE34-4CE3-31F3-DD87-7A5F71DA6034}"/>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4">
            <a:extLst>
              <a:ext uri="{FF2B5EF4-FFF2-40B4-BE49-F238E27FC236}">
                <a16:creationId xmlns:a16="http://schemas.microsoft.com/office/drawing/2014/main" id="{8CDD4644-E669-9CE5-ADF3-D008A7BC8753}"/>
              </a:ext>
            </a:extLst>
          </p:cNvPr>
          <p:cNvGrpSpPr>
            <a:grpSpLocks noChangeAspect="1"/>
          </p:cNvGrpSpPr>
          <p:nvPr/>
        </p:nvGrpSpPr>
        <p:grpSpPr>
          <a:xfrm>
            <a:off x="14729783" y="2951208"/>
            <a:ext cx="3061317" cy="4384585"/>
            <a:chOff x="0" y="0"/>
            <a:chExt cx="4433570" cy="6350000"/>
          </a:xfrm>
          <a:blipFill dpi="0" rotWithShape="1">
            <a:blip r:embed="rId6">
              <a:extLst>
                <a:ext uri="{28A0092B-C50C-407E-A947-70E740481C1C}">
                  <a14:useLocalDpi xmlns:a14="http://schemas.microsoft.com/office/drawing/2010/main" val="0"/>
                </a:ext>
              </a:extLst>
            </a:blip>
            <a:srcRect/>
            <a:stretch>
              <a:fillRect/>
            </a:stretch>
          </a:blipFill>
        </p:grpSpPr>
        <p:sp>
          <p:nvSpPr>
            <p:cNvPr id="18" name="Freeform 5">
              <a:extLst>
                <a:ext uri="{FF2B5EF4-FFF2-40B4-BE49-F238E27FC236}">
                  <a16:creationId xmlns:a16="http://schemas.microsoft.com/office/drawing/2014/main" id="{DAAD62C9-BE31-B519-4B9B-65E08D6C0FEF}"/>
                </a:ext>
              </a:extLst>
            </p:cNvPr>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9" name="TextBox 11">
            <a:extLst>
              <a:ext uri="{FF2B5EF4-FFF2-40B4-BE49-F238E27FC236}">
                <a16:creationId xmlns:a16="http://schemas.microsoft.com/office/drawing/2014/main" id="{9ACB964A-A8CA-4E7D-CA49-C65A025B2304}"/>
              </a:ext>
            </a:extLst>
          </p:cNvPr>
          <p:cNvSpPr txBox="1"/>
          <p:nvPr/>
        </p:nvSpPr>
        <p:spPr>
          <a:xfrm>
            <a:off x="11163935" y="758190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Salma Essam</a:t>
            </a:r>
          </a:p>
        </p:txBody>
      </p:sp>
      <p:sp>
        <p:nvSpPr>
          <p:cNvPr id="20" name="TextBox 11">
            <a:extLst>
              <a:ext uri="{FF2B5EF4-FFF2-40B4-BE49-F238E27FC236}">
                <a16:creationId xmlns:a16="http://schemas.microsoft.com/office/drawing/2014/main" id="{9E806E00-1022-08BB-8EDF-0F9DEDD25671}"/>
              </a:ext>
            </a:extLst>
          </p:cNvPr>
          <p:cNvSpPr txBox="1"/>
          <p:nvPr/>
        </p:nvSpPr>
        <p:spPr>
          <a:xfrm>
            <a:off x="7587200" y="758190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Aliaa El-</a:t>
            </a:r>
            <a:r>
              <a:rPr kumimoji="0" lang="en-US" sz="2587" b="0" i="0" u="none" strike="noStrike" kern="1200" cap="none" spc="0" normalizeH="0" baseline="0" noProof="0" dirty="0" err="1">
                <a:ln>
                  <a:noFill/>
                </a:ln>
                <a:solidFill>
                  <a:srgbClr val="B4583C"/>
                </a:solidFill>
                <a:effectLst/>
                <a:uLnTx/>
                <a:uFillTx/>
                <a:latin typeface="Montserrat"/>
                <a:ea typeface="Montserrat"/>
                <a:cs typeface="Montserrat"/>
                <a:sym typeface="Montserrat"/>
              </a:rPr>
              <a:t>Sepay</a:t>
            </a:r>
            <a:endPar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endParaRPr>
          </a:p>
        </p:txBody>
      </p:sp>
      <p:sp>
        <p:nvSpPr>
          <p:cNvPr id="21" name="TextBox 11">
            <a:extLst>
              <a:ext uri="{FF2B5EF4-FFF2-40B4-BE49-F238E27FC236}">
                <a16:creationId xmlns:a16="http://schemas.microsoft.com/office/drawing/2014/main" id="{D868808F-C316-7DB2-6423-40DB1E25F01F}"/>
              </a:ext>
            </a:extLst>
          </p:cNvPr>
          <p:cNvSpPr txBox="1"/>
          <p:nvPr/>
        </p:nvSpPr>
        <p:spPr>
          <a:xfrm>
            <a:off x="4010465" y="758190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Ayman</a:t>
            </a:r>
          </a:p>
        </p:txBody>
      </p:sp>
      <p:sp>
        <p:nvSpPr>
          <p:cNvPr id="22" name="TextBox 11">
            <a:extLst>
              <a:ext uri="{FF2B5EF4-FFF2-40B4-BE49-F238E27FC236}">
                <a16:creationId xmlns:a16="http://schemas.microsoft.com/office/drawing/2014/main" id="{C2726E02-EB69-50C3-7250-50545AF0D48F}"/>
              </a:ext>
            </a:extLst>
          </p:cNvPr>
          <p:cNvSpPr txBox="1"/>
          <p:nvPr/>
        </p:nvSpPr>
        <p:spPr>
          <a:xfrm>
            <a:off x="433730" y="758190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Gomaa</a:t>
            </a:r>
          </a:p>
        </p:txBody>
      </p:sp>
      <p:sp>
        <p:nvSpPr>
          <p:cNvPr id="23" name="Freeform 15">
            <a:extLst>
              <a:ext uri="{FF2B5EF4-FFF2-40B4-BE49-F238E27FC236}">
                <a16:creationId xmlns:a16="http://schemas.microsoft.com/office/drawing/2014/main" id="{FBC4CA44-581F-C3E0-8F2D-8ADABA55C550}"/>
              </a:ext>
            </a:extLst>
          </p:cNvPr>
          <p:cNvSpPr/>
          <p:nvPr/>
        </p:nvSpPr>
        <p:spPr>
          <a:xfrm rot="-10800000">
            <a:off x="0" y="0"/>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16">
            <a:extLst>
              <a:ext uri="{FF2B5EF4-FFF2-40B4-BE49-F238E27FC236}">
                <a16:creationId xmlns:a16="http://schemas.microsoft.com/office/drawing/2014/main" id="{10465EAD-4A35-92F2-9C06-FFBFB75C094C}"/>
              </a:ext>
            </a:extLst>
          </p:cNvPr>
          <p:cNvSpPr/>
          <p:nvPr/>
        </p:nvSpPr>
        <p:spPr>
          <a:xfrm rot="6083443">
            <a:off x="15791962" y="207917"/>
            <a:ext cx="2537458" cy="2581484"/>
          </a:xfrm>
          <a:custGeom>
            <a:avLst/>
            <a:gdLst/>
            <a:ahLst/>
            <a:cxnLst/>
            <a:rect l="l" t="t" r="r" b="b"/>
            <a:pathLst>
              <a:path w="3066196" h="3352699">
                <a:moveTo>
                  <a:pt x="0" y="0"/>
                </a:moveTo>
                <a:lnTo>
                  <a:pt x="3066196" y="0"/>
                </a:lnTo>
                <a:lnTo>
                  <a:pt x="3066196" y="3352700"/>
                </a:lnTo>
                <a:lnTo>
                  <a:pt x="0" y="33527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262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E845D8B1-CB2F-E918-A886-628CC59CB77F}"/>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D5D8ABA5-BEE4-A885-40BC-0899445E0C64}"/>
              </a:ext>
            </a:extLst>
          </p:cNvPr>
          <p:cNvSpPr txBox="1"/>
          <p:nvPr/>
        </p:nvSpPr>
        <p:spPr>
          <a:xfrm>
            <a:off x="4919662" y="114300"/>
            <a:ext cx="8448676" cy="3170099"/>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D899516E-CAFF-C619-CCF2-BD7B286476EF}"/>
              </a:ext>
            </a:extLst>
          </p:cNvPr>
          <p:cNvPicPr>
            <a:picLocks/>
          </p:cNvPicPr>
          <p:nvPr/>
        </p:nvPicPr>
        <p:blipFill rotWithShape="1">
          <a:blip r:embed="rId3">
            <a:extLst>
              <a:ext uri="{28A0092B-C50C-407E-A947-70E740481C1C}">
                <a14:useLocalDpi xmlns:a14="http://schemas.microsoft.com/office/drawing/2010/main" val="0"/>
              </a:ext>
            </a:extLst>
          </a:blip>
          <a:srcRect b="7985"/>
          <a:stretch>
            <a:fillRect/>
          </a:stretch>
        </p:blipFill>
        <p:spPr bwMode="auto">
          <a:xfrm>
            <a:off x="352044" y="2218384"/>
            <a:ext cx="17583912" cy="78364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85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1CB6658A-FA6F-15EC-20B8-79C624CE935D}"/>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95468707-67D2-4912-D450-0249DE716548}"/>
              </a:ext>
            </a:extLst>
          </p:cNvPr>
          <p:cNvSpPr txBox="1"/>
          <p:nvPr/>
        </p:nvSpPr>
        <p:spPr>
          <a:xfrm>
            <a:off x="4919662" y="114300"/>
            <a:ext cx="8448676"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p:txBody>
      </p:sp>
      <p:pic>
        <p:nvPicPr>
          <p:cNvPr id="4" name="Picture 3">
            <a:extLst>
              <a:ext uri="{FF2B5EF4-FFF2-40B4-BE49-F238E27FC236}">
                <a16:creationId xmlns:a16="http://schemas.microsoft.com/office/drawing/2014/main" id="{F9903B16-E9F4-5A61-EA2F-69CF77377CBF}"/>
              </a:ext>
            </a:extLst>
          </p:cNvPr>
          <p:cNvPicPr>
            <a:picLocks noChangeAspect="1"/>
          </p:cNvPicPr>
          <p:nvPr/>
        </p:nvPicPr>
        <p:blipFill>
          <a:blip r:embed="rId3"/>
          <a:stretch>
            <a:fillRect/>
          </a:stretch>
        </p:blipFill>
        <p:spPr>
          <a:xfrm>
            <a:off x="13222514" y="1698708"/>
            <a:ext cx="3467012" cy="7685135"/>
          </a:xfrm>
          <a:prstGeom prst="rect">
            <a:avLst/>
          </a:prstGeom>
        </p:spPr>
      </p:pic>
      <p:pic>
        <p:nvPicPr>
          <p:cNvPr id="6" name="Picture 5">
            <a:extLst>
              <a:ext uri="{FF2B5EF4-FFF2-40B4-BE49-F238E27FC236}">
                <a16:creationId xmlns:a16="http://schemas.microsoft.com/office/drawing/2014/main" id="{AB08F499-A400-92F0-32F9-C9D0123F68C9}"/>
              </a:ext>
            </a:extLst>
          </p:cNvPr>
          <p:cNvPicPr>
            <a:picLocks noChangeAspect="1"/>
          </p:cNvPicPr>
          <p:nvPr/>
        </p:nvPicPr>
        <p:blipFill>
          <a:blip r:embed="rId4"/>
          <a:stretch>
            <a:fillRect/>
          </a:stretch>
        </p:blipFill>
        <p:spPr>
          <a:xfrm>
            <a:off x="571440" y="2714169"/>
            <a:ext cx="9378330" cy="988105"/>
          </a:xfrm>
          <a:prstGeom prst="rect">
            <a:avLst/>
          </a:prstGeom>
        </p:spPr>
      </p:pic>
      <p:pic>
        <p:nvPicPr>
          <p:cNvPr id="8" name="Picture 7">
            <a:extLst>
              <a:ext uri="{FF2B5EF4-FFF2-40B4-BE49-F238E27FC236}">
                <a16:creationId xmlns:a16="http://schemas.microsoft.com/office/drawing/2014/main" id="{700F0D44-692F-75CE-2994-833CFA7813D4}"/>
              </a:ext>
            </a:extLst>
          </p:cNvPr>
          <p:cNvPicPr>
            <a:picLocks noChangeAspect="1"/>
          </p:cNvPicPr>
          <p:nvPr/>
        </p:nvPicPr>
        <p:blipFill>
          <a:blip r:embed="rId5"/>
          <a:stretch>
            <a:fillRect/>
          </a:stretch>
        </p:blipFill>
        <p:spPr>
          <a:xfrm>
            <a:off x="571440" y="1890711"/>
            <a:ext cx="9378330" cy="823458"/>
          </a:xfrm>
          <a:prstGeom prst="rect">
            <a:avLst/>
          </a:prstGeom>
        </p:spPr>
      </p:pic>
      <p:pic>
        <p:nvPicPr>
          <p:cNvPr id="10" name="Picture 9">
            <a:extLst>
              <a:ext uri="{FF2B5EF4-FFF2-40B4-BE49-F238E27FC236}">
                <a16:creationId xmlns:a16="http://schemas.microsoft.com/office/drawing/2014/main" id="{219EDF2A-63B1-F3C3-73BC-7D15776A896E}"/>
              </a:ext>
            </a:extLst>
          </p:cNvPr>
          <p:cNvPicPr>
            <a:picLocks noChangeAspect="1"/>
          </p:cNvPicPr>
          <p:nvPr/>
        </p:nvPicPr>
        <p:blipFill>
          <a:blip r:embed="rId6"/>
          <a:stretch>
            <a:fillRect/>
          </a:stretch>
        </p:blipFill>
        <p:spPr>
          <a:xfrm>
            <a:off x="571438" y="4189101"/>
            <a:ext cx="9378329" cy="1193464"/>
          </a:xfrm>
          <a:prstGeom prst="rect">
            <a:avLst/>
          </a:prstGeom>
        </p:spPr>
      </p:pic>
      <p:pic>
        <p:nvPicPr>
          <p:cNvPr id="12" name="Picture 11">
            <a:extLst>
              <a:ext uri="{FF2B5EF4-FFF2-40B4-BE49-F238E27FC236}">
                <a16:creationId xmlns:a16="http://schemas.microsoft.com/office/drawing/2014/main" id="{1423C582-4865-144C-E98F-D52E1E4075D7}"/>
              </a:ext>
            </a:extLst>
          </p:cNvPr>
          <p:cNvPicPr>
            <a:picLocks noChangeAspect="1"/>
          </p:cNvPicPr>
          <p:nvPr/>
        </p:nvPicPr>
        <p:blipFill>
          <a:blip r:embed="rId7"/>
          <a:stretch>
            <a:fillRect/>
          </a:stretch>
        </p:blipFill>
        <p:spPr>
          <a:xfrm>
            <a:off x="571436" y="8193916"/>
            <a:ext cx="9378329" cy="922677"/>
          </a:xfrm>
          <a:prstGeom prst="rect">
            <a:avLst/>
          </a:prstGeom>
        </p:spPr>
      </p:pic>
      <p:pic>
        <p:nvPicPr>
          <p:cNvPr id="14" name="Picture 13">
            <a:extLst>
              <a:ext uri="{FF2B5EF4-FFF2-40B4-BE49-F238E27FC236}">
                <a16:creationId xmlns:a16="http://schemas.microsoft.com/office/drawing/2014/main" id="{E3433571-8899-2270-5FEB-35C69893D47C}"/>
              </a:ext>
            </a:extLst>
          </p:cNvPr>
          <p:cNvPicPr>
            <a:picLocks noChangeAspect="1"/>
          </p:cNvPicPr>
          <p:nvPr/>
        </p:nvPicPr>
        <p:blipFill>
          <a:blip r:embed="rId8"/>
          <a:stretch>
            <a:fillRect/>
          </a:stretch>
        </p:blipFill>
        <p:spPr>
          <a:xfrm>
            <a:off x="571437" y="6003649"/>
            <a:ext cx="9378329" cy="1569183"/>
          </a:xfrm>
          <a:prstGeom prst="rect">
            <a:avLst/>
          </a:prstGeom>
        </p:spPr>
      </p:pic>
    </p:spTree>
    <p:extLst>
      <p:ext uri="{BB962C8B-B14F-4D97-AF65-F5344CB8AC3E}">
        <p14:creationId xmlns:p14="http://schemas.microsoft.com/office/powerpoint/2010/main" val="314696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p:cNvGrpSpPr/>
        <p:nvPr/>
      </p:nvGrpSpPr>
      <p:grpSpPr>
        <a:xfrm>
          <a:off x="0" y="0"/>
          <a:ext cx="0" cy="0"/>
          <a:chOff x="0" y="0"/>
          <a:chExt cx="0" cy="0"/>
        </a:xfrm>
      </p:grpSpPr>
      <p:sp>
        <p:nvSpPr>
          <p:cNvPr id="149" name="Google Shape;149;p9"/>
          <p:cNvSpPr txBox="1"/>
          <p:nvPr/>
        </p:nvSpPr>
        <p:spPr>
          <a:xfrm>
            <a:off x="4919662" y="186870"/>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50" name="Google Shape;150;p9"/>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DA2C71F-D2E5-43D4-8BFA-749D20B99A8B}"/>
              </a:ext>
            </a:extLst>
          </p:cNvPr>
          <p:cNvSpPr txBox="1"/>
          <p:nvPr/>
        </p:nvSpPr>
        <p:spPr>
          <a:xfrm>
            <a:off x="2808514" y="2496410"/>
            <a:ext cx="12670971" cy="3046988"/>
          </a:xfrm>
          <a:prstGeom prst="rect">
            <a:avLst/>
          </a:prstGeom>
          <a:noFill/>
        </p:spPr>
        <p:txBody>
          <a:bodyPr wrap="square">
            <a:spAutoFit/>
          </a:bodyPr>
          <a:lstStyle/>
          <a:p>
            <a:r>
              <a:rPr lang="en-US" sz="3200" dirty="0">
                <a:solidFill>
                  <a:srgbClr val="B6886F"/>
                </a:solidFill>
                <a:latin typeface="Calibri"/>
                <a:cs typeface="Calibri"/>
              </a:rPr>
              <a:t>Power BI was used to design interactive dashboards covering key areas such as Sales, Products, Overview, Salesperson, Branch, Category, Subcategory, and Brand. These dashboards provide real-time insights through user-friendly visuals, KPIs, and drill-down features, enabling different teams to explore performance metrics and support data-driven decisions.</a:t>
            </a:r>
          </a:p>
        </p:txBody>
      </p:sp>
      <p:sp>
        <p:nvSpPr>
          <p:cNvPr id="2" name="Google Shape;119;p4">
            <a:extLst>
              <a:ext uri="{FF2B5EF4-FFF2-40B4-BE49-F238E27FC236}">
                <a16:creationId xmlns:a16="http://schemas.microsoft.com/office/drawing/2014/main" id="{B5F37E6A-D4CA-FF6F-B6A8-E6A78C870641}"/>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DD25E1DA-3609-E818-5355-7FBA7E13B633}"/>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342B665D-0DF0-4AE9-CA6B-7CFF148A373F}"/>
              </a:ext>
            </a:extLst>
          </p:cNvPr>
          <p:cNvSpPr txBox="1"/>
          <p:nvPr/>
        </p:nvSpPr>
        <p:spPr>
          <a:xfrm>
            <a:off x="4919662" y="182706"/>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Picture 1">
            <a:extLst>
              <a:ext uri="{FF2B5EF4-FFF2-40B4-BE49-F238E27FC236}">
                <a16:creationId xmlns:a16="http://schemas.microsoft.com/office/drawing/2014/main" id="{DC210BC0-0702-628B-397A-01453AC787C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09830"/>
            <a:ext cx="17583912" cy="7836408"/>
          </a:xfrm>
          <a:prstGeom prst="rect">
            <a:avLst/>
          </a:prstGeom>
          <a:noFill/>
          <a:ln>
            <a:noFill/>
          </a:ln>
        </p:spPr>
      </p:pic>
      <p:sp>
        <p:nvSpPr>
          <p:cNvPr id="3" name="Google Shape;131;p6">
            <a:extLst>
              <a:ext uri="{FF2B5EF4-FFF2-40B4-BE49-F238E27FC236}">
                <a16:creationId xmlns:a16="http://schemas.microsoft.com/office/drawing/2014/main" id="{79B9C9EC-93C6-4DD8-5333-6C2440A68D51}"/>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1.Sales</a:t>
            </a:r>
            <a:endParaRPr sz="3200" dirty="0">
              <a:solidFill>
                <a:srgbClr val="B6886F"/>
              </a:solidFill>
              <a:latin typeface="Calibri"/>
              <a:cs typeface="Calibri"/>
            </a:endParaRPr>
          </a:p>
        </p:txBody>
      </p:sp>
    </p:spTree>
    <p:extLst>
      <p:ext uri="{BB962C8B-B14F-4D97-AF65-F5344CB8AC3E}">
        <p14:creationId xmlns:p14="http://schemas.microsoft.com/office/powerpoint/2010/main" val="413940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EB47C97-1C8A-14C7-DA1D-3D6864B1BB6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5A88B914-EC0E-5FD9-8FDA-3FDAEBA73C3A}"/>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C2F7F9DE-C7B2-54D9-3AEC-77D8D3F2A24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2" name="Google Shape;131;p6">
            <a:extLst>
              <a:ext uri="{FF2B5EF4-FFF2-40B4-BE49-F238E27FC236}">
                <a16:creationId xmlns:a16="http://schemas.microsoft.com/office/drawing/2014/main" id="{2CF7FC8A-1F56-C040-2BC6-6501F7394FD6}"/>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2.Orders</a:t>
            </a:r>
          </a:p>
        </p:txBody>
      </p:sp>
    </p:spTree>
    <p:extLst>
      <p:ext uri="{BB962C8B-B14F-4D97-AF65-F5344CB8AC3E}">
        <p14:creationId xmlns:p14="http://schemas.microsoft.com/office/powerpoint/2010/main" val="368317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C66F8CD-28F8-27BD-6DB0-50AA12C7F48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C1D38646-A3F3-5FDD-1704-8170ECA34BB0}"/>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3" name="Google Shape;131;p6">
            <a:extLst>
              <a:ext uri="{FF2B5EF4-FFF2-40B4-BE49-F238E27FC236}">
                <a16:creationId xmlns:a16="http://schemas.microsoft.com/office/drawing/2014/main" id="{710F4306-17EA-4F4B-70FE-2CB6A7E0CB70}"/>
              </a:ext>
            </a:extLst>
          </p:cNvPr>
          <p:cNvSpPr txBox="1"/>
          <p:nvPr/>
        </p:nvSpPr>
        <p:spPr>
          <a:xfrm>
            <a:off x="618369" y="1489529"/>
            <a:ext cx="17764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3.Product</a:t>
            </a:r>
          </a:p>
        </p:txBody>
      </p:sp>
      <p:pic>
        <p:nvPicPr>
          <p:cNvPr id="5" name="Picture 4">
            <a:extLst>
              <a:ext uri="{FF2B5EF4-FFF2-40B4-BE49-F238E27FC236}">
                <a16:creationId xmlns:a16="http://schemas.microsoft.com/office/drawing/2014/main" id="{75F7B97E-C17D-4D39-EAEE-0FAF34439460}"/>
              </a:ext>
            </a:extLst>
          </p:cNvPr>
          <p:cNvPicPr>
            <a:picLocks noChangeAspect="1"/>
          </p:cNvPicPr>
          <p:nvPr/>
        </p:nvPicPr>
        <p:blipFill>
          <a:blip r:embed="rId3"/>
          <a:stretch>
            <a:fillRect/>
          </a:stretch>
        </p:blipFill>
        <p:spPr>
          <a:xfrm>
            <a:off x="502254" y="2214480"/>
            <a:ext cx="17583912" cy="7879681"/>
          </a:xfrm>
          <a:prstGeom prst="rect">
            <a:avLst/>
          </a:prstGeom>
        </p:spPr>
      </p:pic>
    </p:spTree>
    <p:extLst>
      <p:ext uri="{BB962C8B-B14F-4D97-AF65-F5344CB8AC3E}">
        <p14:creationId xmlns:p14="http://schemas.microsoft.com/office/powerpoint/2010/main" val="3899520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6F7229A9-298B-212E-52F2-F300071F2CCB}"/>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808FAF9B-F4EC-8E4D-926A-9F6DEBD17DDD}"/>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EEAB3252-EC7E-72AF-5860-AADF1844F70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4" name="Google Shape;131;p6">
            <a:extLst>
              <a:ext uri="{FF2B5EF4-FFF2-40B4-BE49-F238E27FC236}">
                <a16:creationId xmlns:a16="http://schemas.microsoft.com/office/drawing/2014/main" id="{3BBC38EE-6497-6C5B-64EC-B1F47B116265}"/>
              </a:ext>
            </a:extLst>
          </p:cNvPr>
          <p:cNvSpPr txBox="1"/>
          <p:nvPr/>
        </p:nvSpPr>
        <p:spPr>
          <a:xfrm>
            <a:off x="618369" y="1489529"/>
            <a:ext cx="18780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4.Branches</a:t>
            </a:r>
          </a:p>
        </p:txBody>
      </p:sp>
    </p:spTree>
    <p:extLst>
      <p:ext uri="{BB962C8B-B14F-4D97-AF65-F5344CB8AC3E}">
        <p14:creationId xmlns:p14="http://schemas.microsoft.com/office/powerpoint/2010/main" val="300253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45259FE-5569-3057-37C2-D45DBBE830B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1FC9EE2E-47C6-667F-FC0C-3D31F2A177BD}"/>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F76D6377-B96A-757D-1F2E-40A41D980D8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4" name="Google Shape;131;p6">
            <a:extLst>
              <a:ext uri="{FF2B5EF4-FFF2-40B4-BE49-F238E27FC236}">
                <a16:creationId xmlns:a16="http://schemas.microsoft.com/office/drawing/2014/main" id="{F3744C28-E8E5-49DF-883E-0D4E7A428583}"/>
              </a:ext>
            </a:extLst>
          </p:cNvPr>
          <p:cNvSpPr txBox="1"/>
          <p:nvPr/>
        </p:nvSpPr>
        <p:spPr>
          <a:xfrm>
            <a:off x="618369" y="1489529"/>
            <a:ext cx="18780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5.Brands</a:t>
            </a:r>
          </a:p>
        </p:txBody>
      </p:sp>
    </p:spTree>
    <p:extLst>
      <p:ext uri="{BB962C8B-B14F-4D97-AF65-F5344CB8AC3E}">
        <p14:creationId xmlns:p14="http://schemas.microsoft.com/office/powerpoint/2010/main" val="241989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980A7B96-06CD-14B2-3212-59C616CDB159}"/>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4C127791-019E-FD1A-C7F6-B2E068D573E6}"/>
              </a:ext>
            </a:extLst>
          </p:cNvPr>
          <p:cNvSpPr txBox="1"/>
          <p:nvPr/>
        </p:nvSpPr>
        <p:spPr>
          <a:xfrm>
            <a:off x="4682669" y="232226"/>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sp>
        <p:nvSpPr>
          <p:cNvPr id="144" name="Google Shape;144;p8">
            <a:extLst>
              <a:ext uri="{FF2B5EF4-FFF2-40B4-BE49-F238E27FC236}">
                <a16:creationId xmlns:a16="http://schemas.microsoft.com/office/drawing/2014/main" id="{D7A3554B-5579-4D40-C931-98F60F190ED2}"/>
              </a:ext>
            </a:extLst>
          </p:cNvPr>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36D5EA8-2719-3806-A062-25CEB4B5A3A1}"/>
              </a:ext>
            </a:extLst>
          </p:cNvPr>
          <p:cNvSpPr txBox="1"/>
          <p:nvPr/>
        </p:nvSpPr>
        <p:spPr>
          <a:xfrm>
            <a:off x="2808513" y="2189057"/>
            <a:ext cx="12670971" cy="2554545"/>
          </a:xfrm>
          <a:prstGeom prst="rect">
            <a:avLst/>
          </a:prstGeom>
          <a:noFill/>
        </p:spPr>
        <p:txBody>
          <a:bodyPr wrap="square">
            <a:spAutoFit/>
          </a:bodyPr>
          <a:lstStyle/>
          <a:p>
            <a:r>
              <a:rPr lang="en-US" sz="3200" dirty="0">
                <a:solidFill>
                  <a:srgbClr val="B6886F"/>
                </a:solidFill>
                <a:latin typeface="Calibri"/>
                <a:cs typeface="Calibri"/>
              </a:rPr>
              <a:t>SSRS was used to create dynamic, paginated reports focused on key areas such as Product performance, Salesperson achievements, and Customer segmentation. These reports provided real-time, printable insights using direct queries from the data warehouse, with filters and parameters to support flexible analysis and scheduled delivery.</a:t>
            </a:r>
          </a:p>
        </p:txBody>
      </p:sp>
      <p:sp>
        <p:nvSpPr>
          <p:cNvPr id="3" name="Google Shape;119;p4">
            <a:extLst>
              <a:ext uri="{FF2B5EF4-FFF2-40B4-BE49-F238E27FC236}">
                <a16:creationId xmlns:a16="http://schemas.microsoft.com/office/drawing/2014/main" id="{C335F063-AC59-197F-067F-5DB004FA20CD}"/>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7732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C3062F35-EC3F-7574-6726-009EE92FA966}"/>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017A6E76-8D85-5E5D-760E-6A66742F9C87}"/>
              </a:ext>
            </a:extLst>
          </p:cNvPr>
          <p:cNvSpPr txBox="1"/>
          <p:nvPr/>
        </p:nvSpPr>
        <p:spPr>
          <a:xfrm>
            <a:off x="4682671" y="228718"/>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pic>
        <p:nvPicPr>
          <p:cNvPr id="3" name="Picture 2">
            <a:extLst>
              <a:ext uri="{FF2B5EF4-FFF2-40B4-BE49-F238E27FC236}">
                <a16:creationId xmlns:a16="http://schemas.microsoft.com/office/drawing/2014/main" id="{B93B5988-4428-B828-DB77-16144CC3250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21874"/>
            <a:ext cx="17583912" cy="7836408"/>
          </a:xfrm>
          <a:prstGeom prst="rect">
            <a:avLst/>
          </a:prstGeom>
          <a:noFill/>
          <a:ln>
            <a:noFill/>
          </a:ln>
        </p:spPr>
      </p:pic>
    </p:spTree>
    <p:extLst>
      <p:ext uri="{BB962C8B-B14F-4D97-AF65-F5344CB8AC3E}">
        <p14:creationId xmlns:p14="http://schemas.microsoft.com/office/powerpoint/2010/main" val="74629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p:cNvGrpSpPr/>
        <p:nvPr/>
      </p:nvGrpSpPr>
      <p:grpSpPr>
        <a:xfrm>
          <a:off x="0" y="0"/>
          <a:ext cx="0" cy="0"/>
          <a:chOff x="0" y="0"/>
          <a:chExt cx="0" cy="0"/>
        </a:xfrm>
      </p:grpSpPr>
      <p:sp>
        <p:nvSpPr>
          <p:cNvPr id="2" name="Freeform 2"/>
          <p:cNvSpPr/>
          <p:nvPr/>
        </p:nvSpPr>
        <p:spPr>
          <a:xfrm>
            <a:off x="1190384" y="1509246"/>
            <a:ext cx="1820110" cy="1857256"/>
          </a:xfrm>
          <a:custGeom>
            <a:avLst/>
            <a:gdLst/>
            <a:ahLst/>
            <a:cxnLst/>
            <a:rect l="l" t="t" r="r" b="b"/>
            <a:pathLst>
              <a:path w="1820110" h="1857256">
                <a:moveTo>
                  <a:pt x="0" y="0"/>
                </a:moveTo>
                <a:lnTo>
                  <a:pt x="1820111" y="0"/>
                </a:lnTo>
                <a:lnTo>
                  <a:pt x="1820111" y="1857255"/>
                </a:lnTo>
                <a:lnTo>
                  <a:pt x="0" y="1857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74847" y="8216991"/>
            <a:ext cx="2051186" cy="1857256"/>
          </a:xfrm>
          <a:custGeom>
            <a:avLst/>
            <a:gdLst/>
            <a:ahLst/>
            <a:cxnLst/>
            <a:rect l="l" t="t" r="r" b="b"/>
            <a:pathLst>
              <a:path w="2051186" h="1857256">
                <a:moveTo>
                  <a:pt x="0" y="0"/>
                </a:moveTo>
                <a:lnTo>
                  <a:pt x="2051185" y="0"/>
                </a:lnTo>
                <a:lnTo>
                  <a:pt x="2051185" y="1857255"/>
                </a:lnTo>
                <a:lnTo>
                  <a:pt x="0" y="185725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9576073" y="3824861"/>
            <a:ext cx="2101466" cy="1501593"/>
          </a:xfrm>
          <a:custGeom>
            <a:avLst/>
            <a:gdLst/>
            <a:ahLst/>
            <a:cxnLst/>
            <a:rect l="l" t="t" r="r" b="b"/>
            <a:pathLst>
              <a:path w="2101466" h="1501593">
                <a:moveTo>
                  <a:pt x="0" y="0"/>
                </a:moveTo>
                <a:lnTo>
                  <a:pt x="2101466" y="0"/>
                </a:lnTo>
                <a:lnTo>
                  <a:pt x="2101466" y="1501593"/>
                </a:lnTo>
                <a:lnTo>
                  <a:pt x="0" y="15015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976637">
            <a:off x="1197762" y="6206575"/>
            <a:ext cx="2238580" cy="1550725"/>
          </a:xfrm>
          <a:custGeom>
            <a:avLst/>
            <a:gdLst/>
            <a:ahLst/>
            <a:cxnLst/>
            <a:rect l="l" t="t" r="r" b="b"/>
            <a:pathLst>
              <a:path w="2238580" h="1550725">
                <a:moveTo>
                  <a:pt x="0" y="0"/>
                </a:moveTo>
                <a:lnTo>
                  <a:pt x="2238580" y="0"/>
                </a:lnTo>
                <a:lnTo>
                  <a:pt x="2238580" y="1550725"/>
                </a:lnTo>
                <a:lnTo>
                  <a:pt x="0" y="155072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7215725">
            <a:off x="9416391" y="1993499"/>
            <a:ext cx="2127302" cy="1732784"/>
          </a:xfrm>
          <a:custGeom>
            <a:avLst/>
            <a:gdLst/>
            <a:ahLst/>
            <a:cxnLst/>
            <a:rect l="l" t="t" r="r" b="b"/>
            <a:pathLst>
              <a:path w="2127302" h="1732784">
                <a:moveTo>
                  <a:pt x="0" y="0"/>
                </a:moveTo>
                <a:lnTo>
                  <a:pt x="2127302" y="0"/>
                </a:lnTo>
                <a:lnTo>
                  <a:pt x="2127302" y="1732785"/>
                </a:lnTo>
                <a:lnTo>
                  <a:pt x="0" y="173278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3674796" y="2424652"/>
            <a:ext cx="4609853" cy="495300"/>
          </a:xfrm>
          <a:prstGeom prst="rect">
            <a:avLst/>
          </a:prstGeom>
        </p:spPr>
        <p:txBody>
          <a:bodyPr lIns="0" tIns="0" rIns="0" bIns="0" rtlCol="0" anchor="t">
            <a:spAutoFit/>
          </a:bodyPr>
          <a:lstStyle/>
          <a:p>
            <a:pPr marL="0" marR="0" lvl="0" indent="0" algn="just" defTabSz="914400" rtl="0" eaLnBrk="1" fontAlgn="auto" latinLnBrk="0" hangingPunct="1">
              <a:lnSpc>
                <a:spcPts val="3960"/>
              </a:lnSpc>
              <a:spcBef>
                <a:spcPts val="0"/>
              </a:spcBef>
              <a:spcAft>
                <a:spcPts val="0"/>
              </a:spcAft>
              <a:buClrTx/>
              <a:buSzTx/>
              <a:buFontTx/>
              <a:buNone/>
              <a:tabLst/>
              <a:defRPr/>
            </a:pPr>
            <a:r>
              <a:rPr kumimoji="0" lang="en-US" sz="3300" b="0" i="0" u="none" strike="noStrike" kern="1200" cap="none" spc="0" normalizeH="0" baseline="0" noProof="0">
                <a:ln>
                  <a:noFill/>
                </a:ln>
                <a:solidFill>
                  <a:srgbClr val="B4583C"/>
                </a:solidFill>
                <a:effectLst/>
                <a:uLnTx/>
                <a:uFillTx/>
                <a:latin typeface="Montserrat"/>
                <a:ea typeface="Montserrat"/>
                <a:cs typeface="Montserrat"/>
                <a:sym typeface="Montserrat"/>
              </a:rPr>
              <a:t>INTRODUCTION</a:t>
            </a:r>
          </a:p>
        </p:txBody>
      </p:sp>
      <p:sp>
        <p:nvSpPr>
          <p:cNvPr id="8" name="TextBox 8"/>
          <p:cNvSpPr txBox="1"/>
          <p:nvPr/>
        </p:nvSpPr>
        <p:spPr>
          <a:xfrm>
            <a:off x="3674796" y="4470968"/>
            <a:ext cx="4947048" cy="466725"/>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DATASET &amp; EXTRACTION</a:t>
            </a:r>
          </a:p>
        </p:txBody>
      </p:sp>
      <p:sp>
        <p:nvSpPr>
          <p:cNvPr id="9" name="TextBox 9"/>
          <p:cNvSpPr txBox="1"/>
          <p:nvPr/>
        </p:nvSpPr>
        <p:spPr>
          <a:xfrm>
            <a:off x="12101033" y="8914277"/>
            <a:ext cx="4316499"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WEB APP</a:t>
            </a:r>
          </a:p>
        </p:txBody>
      </p:sp>
      <p:sp>
        <p:nvSpPr>
          <p:cNvPr id="10" name="TextBox 10"/>
          <p:cNvSpPr txBox="1"/>
          <p:nvPr/>
        </p:nvSpPr>
        <p:spPr>
          <a:xfrm>
            <a:off x="5788894" y="552396"/>
            <a:ext cx="6710212" cy="782313"/>
          </a:xfrm>
          <a:prstGeom prst="rect">
            <a:avLst/>
          </a:prstGeom>
        </p:spPr>
        <p:txBody>
          <a:bodyPr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6393" b="0" i="0" u="none" strike="noStrike" kern="1200" cap="none" spc="0" normalizeH="0" baseline="0" noProof="0">
                <a:ln>
                  <a:noFill/>
                </a:ln>
                <a:solidFill>
                  <a:srgbClr val="5E301C"/>
                </a:solidFill>
                <a:effectLst/>
                <a:uLnTx/>
                <a:uFillTx/>
                <a:latin typeface="RoxboroughCF"/>
                <a:ea typeface="RoxboroughCF"/>
                <a:cs typeface="RoxboroughCF"/>
                <a:sym typeface="RoxboroughCF"/>
              </a:rPr>
              <a:t>Agenda</a:t>
            </a:r>
          </a:p>
        </p:txBody>
      </p:sp>
      <p:sp>
        <p:nvSpPr>
          <p:cNvPr id="11" name="TextBox 11"/>
          <p:cNvSpPr txBox="1"/>
          <p:nvPr/>
        </p:nvSpPr>
        <p:spPr>
          <a:xfrm>
            <a:off x="1190384" y="2353214"/>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1</a:t>
            </a:r>
          </a:p>
        </p:txBody>
      </p:sp>
      <p:sp>
        <p:nvSpPr>
          <p:cNvPr id="12" name="TextBox 12"/>
          <p:cNvSpPr txBox="1"/>
          <p:nvPr/>
        </p:nvSpPr>
        <p:spPr>
          <a:xfrm>
            <a:off x="9576073" y="2353214"/>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5</a:t>
            </a:r>
          </a:p>
        </p:txBody>
      </p:sp>
      <p:sp>
        <p:nvSpPr>
          <p:cNvPr id="13" name="TextBox 13"/>
          <p:cNvSpPr txBox="1"/>
          <p:nvPr/>
        </p:nvSpPr>
        <p:spPr>
          <a:xfrm>
            <a:off x="1190384" y="8546056"/>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4</a:t>
            </a:r>
          </a:p>
        </p:txBody>
      </p:sp>
      <p:sp>
        <p:nvSpPr>
          <p:cNvPr id="14" name="TextBox 14"/>
          <p:cNvSpPr txBox="1"/>
          <p:nvPr/>
        </p:nvSpPr>
        <p:spPr>
          <a:xfrm>
            <a:off x="1190384" y="6486319"/>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3</a:t>
            </a:r>
          </a:p>
        </p:txBody>
      </p:sp>
      <p:sp>
        <p:nvSpPr>
          <p:cNvPr id="15" name="TextBox 15"/>
          <p:cNvSpPr txBox="1"/>
          <p:nvPr/>
        </p:nvSpPr>
        <p:spPr>
          <a:xfrm>
            <a:off x="1190384" y="4318568"/>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2</a:t>
            </a:r>
          </a:p>
        </p:txBody>
      </p:sp>
      <p:sp>
        <p:nvSpPr>
          <p:cNvPr id="16" name="TextBox 16"/>
          <p:cNvSpPr txBox="1"/>
          <p:nvPr/>
        </p:nvSpPr>
        <p:spPr>
          <a:xfrm>
            <a:off x="9686639" y="4195453"/>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6</a:t>
            </a:r>
          </a:p>
        </p:txBody>
      </p:sp>
      <p:sp>
        <p:nvSpPr>
          <p:cNvPr id="17" name="Freeform 17"/>
          <p:cNvSpPr/>
          <p:nvPr/>
        </p:nvSpPr>
        <p:spPr>
          <a:xfrm>
            <a:off x="1190384" y="3864000"/>
            <a:ext cx="2101466" cy="1501593"/>
          </a:xfrm>
          <a:custGeom>
            <a:avLst/>
            <a:gdLst/>
            <a:ahLst/>
            <a:cxnLst/>
            <a:rect l="l" t="t" r="r" b="b"/>
            <a:pathLst>
              <a:path w="2101466" h="1501593">
                <a:moveTo>
                  <a:pt x="0" y="0"/>
                </a:moveTo>
                <a:lnTo>
                  <a:pt x="2101466" y="0"/>
                </a:lnTo>
                <a:lnTo>
                  <a:pt x="2101466" y="1501593"/>
                </a:lnTo>
                <a:lnTo>
                  <a:pt x="0" y="15015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8976637">
            <a:off x="9434134" y="5919494"/>
            <a:ext cx="2238580" cy="1550725"/>
          </a:xfrm>
          <a:custGeom>
            <a:avLst/>
            <a:gdLst/>
            <a:ahLst/>
            <a:cxnLst/>
            <a:rect l="l" t="t" r="r" b="b"/>
            <a:pathLst>
              <a:path w="2238580" h="1550725">
                <a:moveTo>
                  <a:pt x="0" y="0"/>
                </a:moveTo>
                <a:lnTo>
                  <a:pt x="2238580" y="0"/>
                </a:lnTo>
                <a:lnTo>
                  <a:pt x="2238580" y="1550726"/>
                </a:lnTo>
                <a:lnTo>
                  <a:pt x="0" y="155072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a:off x="9576073" y="8063260"/>
            <a:ext cx="1820110" cy="1857256"/>
          </a:xfrm>
          <a:custGeom>
            <a:avLst/>
            <a:gdLst/>
            <a:ahLst/>
            <a:cxnLst/>
            <a:rect l="l" t="t" r="r" b="b"/>
            <a:pathLst>
              <a:path w="1820110" h="1857256">
                <a:moveTo>
                  <a:pt x="0" y="0"/>
                </a:moveTo>
                <a:lnTo>
                  <a:pt x="1820110" y="0"/>
                </a:lnTo>
                <a:lnTo>
                  <a:pt x="1820110" y="1857256"/>
                </a:lnTo>
                <a:lnTo>
                  <a:pt x="0" y="1857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20"/>
          <p:cNvSpPr txBox="1"/>
          <p:nvPr/>
        </p:nvSpPr>
        <p:spPr>
          <a:xfrm>
            <a:off x="9576073" y="6222565"/>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7</a:t>
            </a:r>
          </a:p>
        </p:txBody>
      </p:sp>
      <p:sp>
        <p:nvSpPr>
          <p:cNvPr id="21" name="TextBox 21"/>
          <p:cNvSpPr txBox="1"/>
          <p:nvPr/>
        </p:nvSpPr>
        <p:spPr>
          <a:xfrm>
            <a:off x="9686639" y="9082435"/>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8</a:t>
            </a:r>
          </a:p>
        </p:txBody>
      </p:sp>
      <p:sp>
        <p:nvSpPr>
          <p:cNvPr id="22" name="TextBox 22"/>
          <p:cNvSpPr txBox="1"/>
          <p:nvPr/>
        </p:nvSpPr>
        <p:spPr>
          <a:xfrm>
            <a:off x="3674796" y="6552293"/>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DATABASE DEVELOPMENT</a:t>
            </a:r>
          </a:p>
        </p:txBody>
      </p:sp>
      <p:sp>
        <p:nvSpPr>
          <p:cNvPr id="23" name="TextBox 23"/>
          <p:cNvSpPr txBox="1"/>
          <p:nvPr/>
        </p:nvSpPr>
        <p:spPr>
          <a:xfrm>
            <a:off x="3674796" y="8857877"/>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 WAREHOUSE</a:t>
            </a:r>
          </a:p>
        </p:txBody>
      </p:sp>
      <p:sp>
        <p:nvSpPr>
          <p:cNvPr id="24" name="TextBox 24"/>
          <p:cNvSpPr txBox="1"/>
          <p:nvPr/>
        </p:nvSpPr>
        <p:spPr>
          <a:xfrm>
            <a:off x="12058539" y="6552293"/>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DASHBOARD &amp; REPORTING</a:t>
            </a:r>
          </a:p>
        </p:txBody>
      </p:sp>
      <p:sp>
        <p:nvSpPr>
          <p:cNvPr id="25" name="TextBox 25"/>
          <p:cNvSpPr txBox="1"/>
          <p:nvPr/>
        </p:nvSpPr>
        <p:spPr>
          <a:xfrm>
            <a:off x="12058539" y="4475010"/>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 VALIDATION &amp; DAX</a:t>
            </a:r>
          </a:p>
        </p:txBody>
      </p:sp>
      <p:sp>
        <p:nvSpPr>
          <p:cNvPr id="26" name="TextBox 26"/>
          <p:cNvSpPr txBox="1"/>
          <p:nvPr/>
        </p:nvSpPr>
        <p:spPr>
          <a:xfrm>
            <a:off x="12101033" y="2509657"/>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SSIS</a:t>
            </a:r>
          </a:p>
        </p:txBody>
      </p:sp>
      <p:sp>
        <p:nvSpPr>
          <p:cNvPr id="28" name="Freeform 15">
            <a:extLst>
              <a:ext uri="{FF2B5EF4-FFF2-40B4-BE49-F238E27FC236}">
                <a16:creationId xmlns:a16="http://schemas.microsoft.com/office/drawing/2014/main" id="{423F13B6-7BF0-7771-1793-1B40AC3B717D}"/>
              </a:ext>
            </a:extLst>
          </p:cNvPr>
          <p:cNvSpPr/>
          <p:nvPr/>
        </p:nvSpPr>
        <p:spPr>
          <a:xfrm rot="-10800000">
            <a:off x="15290119" y="-100902"/>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4D1AC1FB-179A-29A0-871B-4CA4D06B31E9}"/>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36DCFEF9-4777-287E-3179-F7195D269308}"/>
              </a:ext>
            </a:extLst>
          </p:cNvPr>
          <p:cNvSpPr txBox="1"/>
          <p:nvPr/>
        </p:nvSpPr>
        <p:spPr>
          <a:xfrm>
            <a:off x="4682669" y="225912"/>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pic>
        <p:nvPicPr>
          <p:cNvPr id="2" name="Picture 1">
            <a:extLst>
              <a:ext uri="{FF2B5EF4-FFF2-40B4-BE49-F238E27FC236}">
                <a16:creationId xmlns:a16="http://schemas.microsoft.com/office/drawing/2014/main" id="{CBFCCC8B-A77A-F256-9054-9CA03EDB0DB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2" y="2137596"/>
            <a:ext cx="17583912" cy="7836408"/>
          </a:xfrm>
          <a:prstGeom prst="rect">
            <a:avLst/>
          </a:prstGeom>
          <a:noFill/>
          <a:ln>
            <a:noFill/>
          </a:ln>
        </p:spPr>
      </p:pic>
    </p:spTree>
    <p:extLst>
      <p:ext uri="{BB962C8B-B14F-4D97-AF65-F5344CB8AC3E}">
        <p14:creationId xmlns:p14="http://schemas.microsoft.com/office/powerpoint/2010/main" val="94053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54"/>
        <p:cNvGrpSpPr/>
        <p:nvPr/>
      </p:nvGrpSpPr>
      <p:grpSpPr>
        <a:xfrm>
          <a:off x="0" y="0"/>
          <a:ext cx="0" cy="0"/>
          <a:chOff x="0" y="0"/>
          <a:chExt cx="0" cy="0"/>
        </a:xfrm>
      </p:grpSpPr>
      <p:sp>
        <p:nvSpPr>
          <p:cNvPr id="155" name="Google Shape;155;p10"/>
          <p:cNvSpPr txBox="1"/>
          <p:nvPr/>
        </p:nvSpPr>
        <p:spPr>
          <a:xfrm>
            <a:off x="7527129" y="272131"/>
            <a:ext cx="3233738"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Website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56" name="Google Shape;156;p10"/>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E069DDFE-AF07-309F-781F-1B5A2486DD4B}"/>
              </a:ext>
            </a:extLst>
          </p:cNvPr>
          <p:cNvSpPr txBox="1"/>
          <p:nvPr/>
        </p:nvSpPr>
        <p:spPr>
          <a:xfrm>
            <a:off x="2808512" y="2363216"/>
            <a:ext cx="12670971" cy="2062103"/>
          </a:xfrm>
          <a:prstGeom prst="rect">
            <a:avLst/>
          </a:prstGeom>
          <a:noFill/>
        </p:spPr>
        <p:txBody>
          <a:bodyPr wrap="square">
            <a:spAutoFit/>
          </a:bodyPr>
          <a:lstStyle/>
          <a:p>
            <a:r>
              <a:rPr lang="en-US" sz="3200" dirty="0">
                <a:solidFill>
                  <a:srgbClr val="B6886F"/>
                </a:solidFill>
                <a:latin typeface="Calibri"/>
                <a:cs typeface="Calibri"/>
              </a:rPr>
              <a:t>A web interface was created to display key analytics and dashboards in one centralized platform. It offers interactive visuals, filters, and summaries from Power BI, allowing internal teams and partners to access real-time insights easily without direct access to BI tools.</a:t>
            </a:r>
          </a:p>
        </p:txBody>
      </p:sp>
      <p:sp>
        <p:nvSpPr>
          <p:cNvPr id="3" name="Google Shape;119;p4">
            <a:extLst>
              <a:ext uri="{FF2B5EF4-FFF2-40B4-BE49-F238E27FC236}">
                <a16:creationId xmlns:a16="http://schemas.microsoft.com/office/drawing/2014/main" id="{3D802CFD-918B-5E27-0D44-478D1ED42E5D}"/>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54">
          <a:extLst>
            <a:ext uri="{FF2B5EF4-FFF2-40B4-BE49-F238E27FC236}">
              <a16:creationId xmlns:a16="http://schemas.microsoft.com/office/drawing/2014/main" id="{87947635-7C2D-0D82-7C90-F42731FD2473}"/>
            </a:ext>
          </a:extLst>
        </p:cNvPr>
        <p:cNvGrpSpPr/>
        <p:nvPr/>
      </p:nvGrpSpPr>
      <p:grpSpPr>
        <a:xfrm>
          <a:off x="0" y="0"/>
          <a:ext cx="0" cy="0"/>
          <a:chOff x="0" y="0"/>
          <a:chExt cx="0" cy="0"/>
        </a:xfrm>
      </p:grpSpPr>
      <p:sp>
        <p:nvSpPr>
          <p:cNvPr id="155" name="Google Shape;155;p10">
            <a:extLst>
              <a:ext uri="{FF2B5EF4-FFF2-40B4-BE49-F238E27FC236}">
                <a16:creationId xmlns:a16="http://schemas.microsoft.com/office/drawing/2014/main" id="{4ECD0231-29FE-E892-2469-11A47E901A25}"/>
              </a:ext>
            </a:extLst>
          </p:cNvPr>
          <p:cNvSpPr txBox="1"/>
          <p:nvPr/>
        </p:nvSpPr>
        <p:spPr>
          <a:xfrm>
            <a:off x="7527129" y="272131"/>
            <a:ext cx="3233738"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Website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Online Media 1" title="Cosmetics Website">
            <a:hlinkClick r:id="" action="ppaction://media"/>
            <a:extLst>
              <a:ext uri="{FF2B5EF4-FFF2-40B4-BE49-F238E27FC236}">
                <a16:creationId xmlns:a16="http://schemas.microsoft.com/office/drawing/2014/main" id="{4F9D91FC-E9DA-1950-B229-1ED111AE5D25}"/>
              </a:ext>
            </a:extLst>
          </p:cNvPr>
          <p:cNvPicPr>
            <a:picLocks noRot="1" noChangeAspect="1"/>
          </p:cNvPicPr>
          <p:nvPr>
            <a:videoFile r:link="rId1"/>
          </p:nvPr>
        </p:nvPicPr>
        <p:blipFill>
          <a:blip r:embed="rId4"/>
          <a:stretch>
            <a:fillRect/>
          </a:stretch>
        </p:blipFill>
        <p:spPr>
          <a:xfrm>
            <a:off x="551543" y="1701800"/>
            <a:ext cx="17228457" cy="8292858"/>
          </a:xfrm>
          <a:prstGeom prst="rect">
            <a:avLst/>
          </a:prstGeom>
        </p:spPr>
      </p:pic>
    </p:spTree>
    <p:extLst>
      <p:ext uri="{BB962C8B-B14F-4D97-AF65-F5344CB8AC3E}">
        <p14:creationId xmlns:p14="http://schemas.microsoft.com/office/powerpoint/2010/main" val="7804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60"/>
        <p:cNvGrpSpPr/>
        <p:nvPr/>
      </p:nvGrpSpPr>
      <p:grpSpPr>
        <a:xfrm>
          <a:off x="0" y="0"/>
          <a:ext cx="0" cy="0"/>
          <a:chOff x="0" y="0"/>
          <a:chExt cx="0" cy="0"/>
        </a:xfrm>
      </p:grpSpPr>
      <p:sp>
        <p:nvSpPr>
          <p:cNvPr id="161" name="Google Shape;161;p11"/>
          <p:cNvSpPr/>
          <p:nvPr/>
        </p:nvSpPr>
        <p:spPr>
          <a:xfrm>
            <a:off x="0" y="0"/>
            <a:ext cx="9557615" cy="10287000"/>
          </a:xfrm>
          <a:custGeom>
            <a:avLst/>
            <a:gdLst/>
            <a:ahLst/>
            <a:cxnLst/>
            <a:rect l="l" t="t" r="r" b="b"/>
            <a:pathLst>
              <a:path w="9557615" h="10287000" extrusionOk="0">
                <a:moveTo>
                  <a:pt x="0" y="0"/>
                </a:moveTo>
                <a:lnTo>
                  <a:pt x="9557615" y="0"/>
                </a:lnTo>
                <a:lnTo>
                  <a:pt x="9557615" y="10287000"/>
                </a:lnTo>
                <a:lnTo>
                  <a:pt x="0" y="10287000"/>
                </a:lnTo>
                <a:lnTo>
                  <a:pt x="0" y="0"/>
                </a:lnTo>
                <a:close/>
              </a:path>
            </a:pathLst>
          </a:custGeom>
          <a:blipFill rotWithShape="1">
            <a:blip r:embed="rId3">
              <a:alphaModFix/>
            </a:blip>
            <a:stretch>
              <a:fillRect l="-38770" r="-227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1"/>
          <p:cNvSpPr txBox="1"/>
          <p:nvPr/>
        </p:nvSpPr>
        <p:spPr>
          <a:xfrm>
            <a:off x="10215502" y="8716681"/>
            <a:ext cx="5354180" cy="782265"/>
          </a:xfrm>
          <a:prstGeom prst="rect">
            <a:avLst/>
          </a:prstGeom>
          <a:noFill/>
          <a:ln>
            <a:noFill/>
          </a:ln>
        </p:spPr>
        <p:txBody>
          <a:bodyPr spcFirstLastPara="1" wrap="square" lIns="0" tIns="0" rIns="0" bIns="0" anchor="t" anchorCtr="0">
            <a:spAutoFit/>
          </a:bodyPr>
          <a:lstStyle/>
          <a:p>
            <a:pPr marL="0" marR="0" lvl="0" indent="0" algn="l" rtl="0">
              <a:lnSpc>
                <a:spcPct val="87001"/>
              </a:lnSpc>
              <a:spcBef>
                <a:spcPts val="0"/>
              </a:spcBef>
              <a:spcAft>
                <a:spcPts val="0"/>
              </a:spcAft>
              <a:buNone/>
            </a:pPr>
            <a:r>
              <a:rPr lang="en-US" sz="6993" dirty="0">
                <a:solidFill>
                  <a:srgbClr val="5E301C"/>
                </a:solidFill>
                <a:latin typeface="Arial"/>
                <a:ea typeface="Arial"/>
                <a:cs typeface="Arial"/>
                <a:sym typeface="Arial"/>
              </a:rPr>
              <a:t>Thank You</a:t>
            </a:r>
            <a:endParaRPr dirty="0"/>
          </a:p>
        </p:txBody>
      </p:sp>
      <p:sp>
        <p:nvSpPr>
          <p:cNvPr id="2" name="TextBox 11">
            <a:extLst>
              <a:ext uri="{FF2B5EF4-FFF2-40B4-BE49-F238E27FC236}">
                <a16:creationId xmlns:a16="http://schemas.microsoft.com/office/drawing/2014/main" id="{0A33953A-EB39-46A6-7022-79417CA9DAEB}"/>
              </a:ext>
            </a:extLst>
          </p:cNvPr>
          <p:cNvSpPr txBox="1"/>
          <p:nvPr/>
        </p:nvSpPr>
        <p:spPr>
          <a:xfrm>
            <a:off x="9679330" y="197939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Gomaa</a:t>
            </a:r>
          </a:p>
        </p:txBody>
      </p:sp>
      <p:pic>
        <p:nvPicPr>
          <p:cNvPr id="3" name="Picture 2">
            <a:extLst>
              <a:ext uri="{FF2B5EF4-FFF2-40B4-BE49-F238E27FC236}">
                <a16:creationId xmlns:a16="http://schemas.microsoft.com/office/drawing/2014/main" id="{164D21C1-DD3D-3C0E-5EA1-690A8EC5043F}"/>
              </a:ext>
            </a:extLst>
          </p:cNvPr>
          <p:cNvPicPr>
            <a:picLocks noChangeAspect="1"/>
          </p:cNvPicPr>
          <p:nvPr/>
        </p:nvPicPr>
        <p:blipFill>
          <a:blip r:embed="rId4"/>
          <a:stretch>
            <a:fillRect/>
          </a:stretch>
        </p:blipFill>
        <p:spPr>
          <a:xfrm>
            <a:off x="10664093" y="2623042"/>
            <a:ext cx="1218136" cy="1218136"/>
          </a:xfrm>
          <a:prstGeom prst="rect">
            <a:avLst/>
          </a:prstGeom>
        </p:spPr>
      </p:pic>
      <p:sp>
        <p:nvSpPr>
          <p:cNvPr id="6" name="TextBox 11">
            <a:extLst>
              <a:ext uri="{FF2B5EF4-FFF2-40B4-BE49-F238E27FC236}">
                <a16:creationId xmlns:a16="http://schemas.microsoft.com/office/drawing/2014/main" id="{9B426EED-6FCA-7393-A192-6339C4CC0E43}"/>
              </a:ext>
            </a:extLst>
          </p:cNvPr>
          <p:cNvSpPr txBox="1"/>
          <p:nvPr/>
        </p:nvSpPr>
        <p:spPr>
          <a:xfrm>
            <a:off x="14489780" y="197939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Ayman</a:t>
            </a:r>
          </a:p>
        </p:txBody>
      </p:sp>
      <p:pic>
        <p:nvPicPr>
          <p:cNvPr id="7" name="Picture 6" descr="A qr code with a blue circle&#10;&#10;AI-generated content may be incorrect.">
            <a:extLst>
              <a:ext uri="{FF2B5EF4-FFF2-40B4-BE49-F238E27FC236}">
                <a16:creationId xmlns:a16="http://schemas.microsoft.com/office/drawing/2014/main" id="{8A4FE8DD-78E7-D038-F3E7-72A925797E38}"/>
              </a:ext>
            </a:extLst>
          </p:cNvPr>
          <p:cNvPicPr>
            <a:picLocks noChangeAspect="1"/>
          </p:cNvPicPr>
          <p:nvPr/>
        </p:nvPicPr>
        <p:blipFill>
          <a:blip r:embed="rId5"/>
          <a:stretch>
            <a:fillRect/>
          </a:stretch>
        </p:blipFill>
        <p:spPr>
          <a:xfrm>
            <a:off x="15450326" y="2623042"/>
            <a:ext cx="1218136" cy="1218136"/>
          </a:xfrm>
          <a:prstGeom prst="rect">
            <a:avLst/>
          </a:prstGeom>
        </p:spPr>
      </p:pic>
      <p:sp>
        <p:nvSpPr>
          <p:cNvPr id="10" name="TextBox 11">
            <a:extLst>
              <a:ext uri="{FF2B5EF4-FFF2-40B4-BE49-F238E27FC236}">
                <a16:creationId xmlns:a16="http://schemas.microsoft.com/office/drawing/2014/main" id="{F3CE52F1-3476-B1E9-3296-BF7C6A8B7CD1}"/>
              </a:ext>
            </a:extLst>
          </p:cNvPr>
          <p:cNvSpPr txBox="1"/>
          <p:nvPr/>
        </p:nvSpPr>
        <p:spPr>
          <a:xfrm>
            <a:off x="9679330"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Aliaa El-</a:t>
            </a:r>
            <a:r>
              <a:rPr kumimoji="0" lang="en-US" sz="2587" b="0" i="0" u="none" strike="noStrike" kern="1200" cap="none" spc="0" normalizeH="0" baseline="0" noProof="0" dirty="0" err="1">
                <a:ln>
                  <a:noFill/>
                </a:ln>
                <a:solidFill>
                  <a:srgbClr val="B4583C"/>
                </a:solidFill>
                <a:effectLst/>
                <a:uLnTx/>
                <a:uFillTx/>
                <a:latin typeface="Montserrat"/>
                <a:ea typeface="Montserrat"/>
                <a:cs typeface="Montserrat"/>
                <a:sym typeface="Montserrat"/>
              </a:rPr>
              <a:t>Sepay</a:t>
            </a:r>
            <a:endPar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endParaRPr>
          </a:p>
        </p:txBody>
      </p:sp>
      <p:pic>
        <p:nvPicPr>
          <p:cNvPr id="12" name="Picture 11">
            <a:extLst>
              <a:ext uri="{FF2B5EF4-FFF2-40B4-BE49-F238E27FC236}">
                <a16:creationId xmlns:a16="http://schemas.microsoft.com/office/drawing/2014/main" id="{3A7182DC-ABDB-5F17-C131-7766D2A8AB71}"/>
              </a:ext>
            </a:extLst>
          </p:cNvPr>
          <p:cNvPicPr>
            <a:picLocks noChangeAspect="1"/>
          </p:cNvPicPr>
          <p:nvPr/>
        </p:nvPicPr>
        <p:blipFill>
          <a:blip r:embed="rId6"/>
          <a:stretch>
            <a:fillRect/>
          </a:stretch>
        </p:blipFill>
        <p:spPr>
          <a:xfrm>
            <a:off x="10600920" y="5340994"/>
            <a:ext cx="1218136" cy="1218136"/>
          </a:xfrm>
          <a:prstGeom prst="rect">
            <a:avLst/>
          </a:prstGeom>
        </p:spPr>
      </p:pic>
      <p:sp>
        <p:nvSpPr>
          <p:cNvPr id="15" name="TextBox 11">
            <a:extLst>
              <a:ext uri="{FF2B5EF4-FFF2-40B4-BE49-F238E27FC236}">
                <a16:creationId xmlns:a16="http://schemas.microsoft.com/office/drawing/2014/main" id="{20780861-7A27-5156-A1E7-3FCEBB20626B}"/>
              </a:ext>
            </a:extLst>
          </p:cNvPr>
          <p:cNvSpPr txBox="1"/>
          <p:nvPr/>
        </p:nvSpPr>
        <p:spPr>
          <a:xfrm>
            <a:off x="12342426"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Salma Essam</a:t>
            </a:r>
          </a:p>
        </p:txBody>
      </p:sp>
      <p:pic>
        <p:nvPicPr>
          <p:cNvPr id="16" name="Picture 15" descr="A qr code with a blue circle and a blue circle&#10;&#10;AI-generated content may be incorrect.">
            <a:extLst>
              <a:ext uri="{FF2B5EF4-FFF2-40B4-BE49-F238E27FC236}">
                <a16:creationId xmlns:a16="http://schemas.microsoft.com/office/drawing/2014/main" id="{F63E2396-C97D-55CD-2320-A5320D1DE2E7}"/>
              </a:ext>
            </a:extLst>
          </p:cNvPr>
          <p:cNvPicPr>
            <a:picLocks noChangeAspect="1"/>
          </p:cNvPicPr>
          <p:nvPr/>
        </p:nvPicPr>
        <p:blipFill>
          <a:blip r:embed="rId7"/>
          <a:stretch>
            <a:fillRect/>
          </a:stretch>
        </p:blipFill>
        <p:spPr>
          <a:xfrm>
            <a:off x="13271644" y="5340994"/>
            <a:ext cx="1218136" cy="1218136"/>
          </a:xfrm>
          <a:prstGeom prst="rect">
            <a:avLst/>
          </a:prstGeom>
        </p:spPr>
      </p:pic>
      <p:sp>
        <p:nvSpPr>
          <p:cNvPr id="19" name="TextBox 11">
            <a:extLst>
              <a:ext uri="{FF2B5EF4-FFF2-40B4-BE49-F238E27FC236}">
                <a16:creationId xmlns:a16="http://schemas.microsoft.com/office/drawing/2014/main" id="{A3776BC4-9C0A-343C-F10B-316E392741E4}"/>
              </a:ext>
            </a:extLst>
          </p:cNvPr>
          <p:cNvSpPr txBox="1"/>
          <p:nvPr/>
        </p:nvSpPr>
        <p:spPr>
          <a:xfrm>
            <a:off x="14986862"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Mona Ashraf</a:t>
            </a:r>
          </a:p>
        </p:txBody>
      </p:sp>
      <p:pic>
        <p:nvPicPr>
          <p:cNvPr id="20" name="Picture 19" descr="A qr code with a blue circle and a white circle&#10;&#10;AI-generated content may be incorrect.">
            <a:extLst>
              <a:ext uri="{FF2B5EF4-FFF2-40B4-BE49-F238E27FC236}">
                <a16:creationId xmlns:a16="http://schemas.microsoft.com/office/drawing/2014/main" id="{0609BC2E-FD71-1990-0A8A-585519C484A3}"/>
              </a:ext>
            </a:extLst>
          </p:cNvPr>
          <p:cNvPicPr>
            <a:picLocks noChangeAspect="1"/>
          </p:cNvPicPr>
          <p:nvPr/>
        </p:nvPicPr>
        <p:blipFill>
          <a:blip r:embed="rId8"/>
          <a:stretch>
            <a:fillRect/>
          </a:stretch>
        </p:blipFill>
        <p:spPr>
          <a:xfrm>
            <a:off x="15923709" y="5340994"/>
            <a:ext cx="1218136" cy="11892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17"/>
        <p:cNvGrpSpPr/>
        <p:nvPr/>
      </p:nvGrpSpPr>
      <p:grpSpPr>
        <a:xfrm>
          <a:off x="0" y="0"/>
          <a:ext cx="0" cy="0"/>
          <a:chOff x="0" y="0"/>
          <a:chExt cx="0" cy="0"/>
        </a:xfrm>
      </p:grpSpPr>
      <p:sp>
        <p:nvSpPr>
          <p:cNvPr id="118" name="Google Shape;118;p4"/>
          <p:cNvSpPr txBox="1"/>
          <p:nvPr/>
        </p:nvSpPr>
        <p:spPr>
          <a:xfrm>
            <a:off x="6789534" y="114300"/>
            <a:ext cx="4708932" cy="1154803"/>
          </a:xfrm>
          <a:prstGeom prst="rect">
            <a:avLst/>
          </a:prstGeom>
          <a:noFill/>
          <a:ln>
            <a:noFill/>
          </a:ln>
        </p:spPr>
        <p:txBody>
          <a:bodyPr spcFirstLastPara="1" wrap="square" lIns="0" tIns="0" rIns="0" bIns="0" anchor="t" anchorCtr="0">
            <a:spAutoFit/>
          </a:bodyPr>
          <a:lstStyle/>
          <a:p>
            <a:pPr marL="0" marR="0" lvl="0" indent="0" algn="l" rtl="0">
              <a:lnSpc>
                <a:spcPct val="161046"/>
              </a:lnSpc>
              <a:spcBef>
                <a:spcPts val="0"/>
              </a:spcBef>
              <a:spcAft>
                <a:spcPts val="0"/>
              </a:spcAft>
              <a:buNone/>
            </a:pPr>
            <a:r>
              <a:rPr lang="en-US" sz="6400" dirty="0">
                <a:solidFill>
                  <a:srgbClr val="5E301C"/>
                </a:solidFill>
                <a:latin typeface="Arial"/>
                <a:ea typeface="Arial"/>
                <a:cs typeface="Arial"/>
                <a:sym typeface="Arial"/>
              </a:rPr>
              <a:t>Introduction</a:t>
            </a:r>
            <a:endParaRPr dirty="0"/>
          </a:p>
        </p:txBody>
      </p:sp>
      <p:sp>
        <p:nvSpPr>
          <p:cNvPr id="119" name="Google Shape;119;p4"/>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4"/>
          <p:cNvSpPr txBox="1"/>
          <p:nvPr/>
        </p:nvSpPr>
        <p:spPr>
          <a:xfrm>
            <a:off x="3276600" y="2496410"/>
            <a:ext cx="11734800" cy="3046988"/>
          </a:xfrm>
          <a:prstGeom prst="rect">
            <a:avLst/>
          </a:prstGeom>
          <a:noFill/>
          <a:ln>
            <a:noFill/>
          </a:ln>
        </p:spPr>
        <p:txBody>
          <a:bodyPr spcFirstLastPara="1" wrap="square" lIns="91425" tIns="45700" rIns="91425" bIns="45700" anchor="t" anchorCtr="0">
            <a:spAutoFit/>
          </a:bodyPr>
          <a:lstStyle/>
          <a:p>
            <a:pPr marL="0" marR="0" lvl="0" indent="0" algn="justLow" rtl="0">
              <a:spcBef>
                <a:spcPts val="0"/>
              </a:spcBef>
              <a:spcAft>
                <a:spcPts val="0"/>
              </a:spcAft>
              <a:buNone/>
            </a:pPr>
            <a:r>
              <a:rPr lang="en-US" sz="3200" dirty="0">
                <a:solidFill>
                  <a:srgbClr val="B6886F"/>
                </a:solidFill>
                <a:latin typeface="Calibri"/>
                <a:ea typeface="Calibri"/>
                <a:cs typeface="Calibri"/>
                <a:sym typeface="Calibri"/>
              </a:rPr>
              <a:t>This project focuses on analyzing cosmetics sales and customer data to support better decision-making. It provides insights into product performance, customer preferences, and skin types using interactive dashboards. The goal is to improve marketing, personalize recommendations, and boost overall sales through data-driven strategies.</a:t>
            </a:r>
            <a:endParaRPr dirty="0"/>
          </a:p>
        </p:txBody>
      </p:sp>
      <p:sp>
        <p:nvSpPr>
          <p:cNvPr id="2" name="Google Shape;119;p4">
            <a:extLst>
              <a:ext uri="{FF2B5EF4-FFF2-40B4-BE49-F238E27FC236}">
                <a16:creationId xmlns:a16="http://schemas.microsoft.com/office/drawing/2014/main" id="{13547F32-99AA-1B0C-8EC0-E9488A411D81}"/>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8A568D2-5889-6530-1815-C43BC1EC7C1C}"/>
              </a:ext>
            </a:extLst>
          </p:cNvPr>
          <p:cNvSpPr/>
          <p:nvPr/>
        </p:nvSpPr>
        <p:spPr>
          <a:xfrm>
            <a:off x="14431035" y="3803235"/>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Rounded Corners 1">
            <a:extLst>
              <a:ext uri="{FF2B5EF4-FFF2-40B4-BE49-F238E27FC236}">
                <a16:creationId xmlns:a16="http://schemas.microsoft.com/office/drawing/2014/main" id="{F50A427A-B49C-2F1E-505B-466A92139E40}"/>
              </a:ext>
            </a:extLst>
          </p:cNvPr>
          <p:cNvSpPr/>
          <p:nvPr/>
        </p:nvSpPr>
        <p:spPr>
          <a:xfrm>
            <a:off x="7359187" y="3882818"/>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rot="-10800000">
            <a:off x="0" y="0"/>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rot="6083443">
            <a:off x="16001492" y="-52075"/>
            <a:ext cx="2537458" cy="2581484"/>
          </a:xfrm>
          <a:custGeom>
            <a:avLst/>
            <a:gdLst/>
            <a:ahLst/>
            <a:cxnLst/>
            <a:rect l="l" t="t" r="r" b="b"/>
            <a:pathLst>
              <a:path w="3066196" h="3352699">
                <a:moveTo>
                  <a:pt x="0" y="0"/>
                </a:moveTo>
                <a:lnTo>
                  <a:pt x="3066196" y="0"/>
                </a:lnTo>
                <a:lnTo>
                  <a:pt x="3066196" y="3352700"/>
                </a:lnTo>
                <a:lnTo>
                  <a:pt x="0" y="3352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Rounded Corners 2">
            <a:extLst>
              <a:ext uri="{FF2B5EF4-FFF2-40B4-BE49-F238E27FC236}">
                <a16:creationId xmlns:a16="http://schemas.microsoft.com/office/drawing/2014/main" id="{C6A74203-8196-7A9E-D7DF-E3A672896CCA}"/>
              </a:ext>
            </a:extLst>
          </p:cNvPr>
          <p:cNvSpPr/>
          <p:nvPr/>
        </p:nvSpPr>
        <p:spPr>
          <a:xfrm>
            <a:off x="287340" y="3962400"/>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rrow: Right 3">
            <a:extLst>
              <a:ext uri="{FF2B5EF4-FFF2-40B4-BE49-F238E27FC236}">
                <a16:creationId xmlns:a16="http://schemas.microsoft.com/office/drawing/2014/main" id="{4195F866-92D2-591E-BDEC-FDAEB06A2DC4}"/>
              </a:ext>
            </a:extLst>
          </p:cNvPr>
          <p:cNvSpPr/>
          <p:nvPr/>
        </p:nvSpPr>
        <p:spPr>
          <a:xfrm>
            <a:off x="4065368" y="5482086"/>
            <a:ext cx="2953386" cy="17188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descr="A black background with a black square&#10;&#10;AI-generated content may be incorrect.">
            <a:extLst>
              <a:ext uri="{FF2B5EF4-FFF2-40B4-BE49-F238E27FC236}">
                <a16:creationId xmlns:a16="http://schemas.microsoft.com/office/drawing/2014/main" id="{57ED0D9C-3129-1A7B-25E2-02A98E1A63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499" y="4383169"/>
            <a:ext cx="1520661" cy="1520661"/>
          </a:xfrm>
          <a:prstGeom prst="rect">
            <a:avLst/>
          </a:prstGeom>
        </p:spPr>
      </p:pic>
      <p:pic>
        <p:nvPicPr>
          <p:cNvPr id="14" name="Picture 13" descr="A green square with a white x on it&#10;&#10;AI-generated content may be incorrect.">
            <a:extLst>
              <a:ext uri="{FF2B5EF4-FFF2-40B4-BE49-F238E27FC236}">
                <a16:creationId xmlns:a16="http://schemas.microsoft.com/office/drawing/2014/main" id="{666F679A-9175-2757-5576-AF96D09E0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902" y="6324599"/>
            <a:ext cx="1772837" cy="1772837"/>
          </a:xfrm>
          <a:prstGeom prst="rect">
            <a:avLst/>
          </a:prstGeom>
        </p:spPr>
      </p:pic>
      <p:pic>
        <p:nvPicPr>
          <p:cNvPr id="20" name="Picture 19" descr="A black and white logo&#10;&#10;AI-generated content may be incorrect.">
            <a:extLst>
              <a:ext uri="{FF2B5EF4-FFF2-40B4-BE49-F238E27FC236}">
                <a16:creationId xmlns:a16="http://schemas.microsoft.com/office/drawing/2014/main" id="{A1B67194-2040-8E21-D838-1935194B62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150608" y="4490712"/>
            <a:ext cx="1251279" cy="1268484"/>
          </a:xfrm>
          <a:prstGeom prst="rect">
            <a:avLst/>
          </a:prstGeom>
        </p:spPr>
      </p:pic>
      <p:pic>
        <p:nvPicPr>
          <p:cNvPr id="30" name="Picture 29" descr="A blue and yellow snake logo&#10;&#10;AI-generated content may be incorrect.">
            <a:extLst>
              <a:ext uri="{FF2B5EF4-FFF2-40B4-BE49-F238E27FC236}">
                <a16:creationId xmlns:a16="http://schemas.microsoft.com/office/drawing/2014/main" id="{758B56FC-97FA-6E5F-216A-7BB61A4A45C2}"/>
              </a:ext>
            </a:extLst>
          </p:cNvPr>
          <p:cNvPicPr>
            <a:picLocks noChangeAspect="1"/>
          </p:cNvPicPr>
          <p:nvPr/>
        </p:nvPicPr>
        <p:blipFill>
          <a:blip r:embed="rId9" cstate="print">
            <a:extLst>
              <a:ext uri="{28A0092B-C50C-407E-A947-70E740481C1C}">
                <a14:useLocalDpi xmlns:a14="http://schemas.microsoft.com/office/drawing/2010/main" val="0"/>
              </a:ext>
            </a:extLst>
          </a:blip>
          <a:srcRect l="31529" t="30452" r="27742" b="26137"/>
          <a:stretch>
            <a:fillRect/>
          </a:stretch>
        </p:blipFill>
        <p:spPr>
          <a:xfrm>
            <a:off x="2021739" y="6427798"/>
            <a:ext cx="1772837" cy="1566437"/>
          </a:xfrm>
          <a:prstGeom prst="rect">
            <a:avLst/>
          </a:prstGeom>
        </p:spPr>
      </p:pic>
      <p:pic>
        <p:nvPicPr>
          <p:cNvPr id="32" name="Picture 31" descr="A close-up of a logo&#10;&#10;AI-generated content may be incorrect.">
            <a:extLst>
              <a:ext uri="{FF2B5EF4-FFF2-40B4-BE49-F238E27FC236}">
                <a16:creationId xmlns:a16="http://schemas.microsoft.com/office/drawing/2014/main" id="{45BDBB36-2AC0-7E11-C099-AB978F30E4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03468" y="5987291"/>
            <a:ext cx="2356718" cy="755680"/>
          </a:xfrm>
          <a:prstGeom prst="rect">
            <a:avLst/>
          </a:prstGeom>
        </p:spPr>
      </p:pic>
      <p:pic>
        <p:nvPicPr>
          <p:cNvPr id="34" name="Picture 33" descr="A logo for a data warehouse&#10;&#10;AI-generated content may be incorrect.">
            <a:extLst>
              <a:ext uri="{FF2B5EF4-FFF2-40B4-BE49-F238E27FC236}">
                <a16:creationId xmlns:a16="http://schemas.microsoft.com/office/drawing/2014/main" id="{55B62DA2-F242-2202-FC86-1D31A6EEFFC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6987" y="4213602"/>
            <a:ext cx="3091187" cy="3091187"/>
          </a:xfrm>
          <a:prstGeom prst="rect">
            <a:avLst/>
          </a:prstGeom>
        </p:spPr>
      </p:pic>
      <p:pic>
        <p:nvPicPr>
          <p:cNvPr id="38" name="Picture 37" descr="A yellow text on a black background&#10;&#10;AI-generated content may be incorrect.">
            <a:extLst>
              <a:ext uri="{FF2B5EF4-FFF2-40B4-BE49-F238E27FC236}">
                <a16:creationId xmlns:a16="http://schemas.microsoft.com/office/drawing/2014/main" id="{8BFFD2A6-D441-ED0E-39BC-F48E036106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65697" y="4278489"/>
            <a:ext cx="2632366" cy="1480706"/>
          </a:xfrm>
          <a:prstGeom prst="rect">
            <a:avLst/>
          </a:prstGeom>
        </p:spPr>
      </p:pic>
      <p:pic>
        <p:nvPicPr>
          <p:cNvPr id="40" name="Picture 39" descr="A logo with text overlay&#10;&#10;AI-generated content may be incorrect.">
            <a:extLst>
              <a:ext uri="{FF2B5EF4-FFF2-40B4-BE49-F238E27FC236}">
                <a16:creationId xmlns:a16="http://schemas.microsoft.com/office/drawing/2014/main" id="{AF0B1175-2D4B-E362-36C9-BDD23210D94F}"/>
              </a:ext>
            </a:extLst>
          </p:cNvPr>
          <p:cNvPicPr>
            <a:picLocks noChangeAspect="1"/>
          </p:cNvPicPr>
          <p:nvPr/>
        </p:nvPicPr>
        <p:blipFill>
          <a:blip r:embed="rId13">
            <a:extLst>
              <a:ext uri="{28A0092B-C50C-407E-A947-70E740481C1C}">
                <a14:useLocalDpi xmlns:a14="http://schemas.microsoft.com/office/drawing/2010/main" val="0"/>
              </a:ext>
            </a:extLst>
          </a:blip>
          <a:srcRect l="13832" t="5843" r="11158" b="47029"/>
          <a:stretch>
            <a:fillRect/>
          </a:stretch>
        </p:blipFill>
        <p:spPr>
          <a:xfrm>
            <a:off x="14560242" y="6204271"/>
            <a:ext cx="3070915" cy="1344887"/>
          </a:xfrm>
          <a:prstGeom prst="rect">
            <a:avLst/>
          </a:prstGeom>
        </p:spPr>
      </p:pic>
      <p:sp>
        <p:nvSpPr>
          <p:cNvPr id="42" name="TextBox 8">
            <a:extLst>
              <a:ext uri="{FF2B5EF4-FFF2-40B4-BE49-F238E27FC236}">
                <a16:creationId xmlns:a16="http://schemas.microsoft.com/office/drawing/2014/main" id="{F149BF0D-BBA5-F32D-1B83-0E09A6AD3630}"/>
              </a:ext>
            </a:extLst>
          </p:cNvPr>
          <p:cNvSpPr txBox="1"/>
          <p:nvPr/>
        </p:nvSpPr>
        <p:spPr>
          <a:xfrm>
            <a:off x="352585" y="3310920"/>
            <a:ext cx="3274102" cy="620363"/>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DATA SOURCES</a:t>
            </a:r>
          </a:p>
        </p:txBody>
      </p:sp>
      <p:sp>
        <p:nvSpPr>
          <p:cNvPr id="43" name="TextBox 8">
            <a:extLst>
              <a:ext uri="{FF2B5EF4-FFF2-40B4-BE49-F238E27FC236}">
                <a16:creationId xmlns:a16="http://schemas.microsoft.com/office/drawing/2014/main" id="{8F804AF5-02F1-5931-157B-85696CF1CC67}"/>
              </a:ext>
            </a:extLst>
          </p:cNvPr>
          <p:cNvSpPr txBox="1"/>
          <p:nvPr/>
        </p:nvSpPr>
        <p:spPr>
          <a:xfrm>
            <a:off x="3599687" y="5114883"/>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ETL</a:t>
            </a:r>
          </a:p>
        </p:txBody>
      </p:sp>
      <p:sp>
        <p:nvSpPr>
          <p:cNvPr id="44" name="TextBox 8">
            <a:extLst>
              <a:ext uri="{FF2B5EF4-FFF2-40B4-BE49-F238E27FC236}">
                <a16:creationId xmlns:a16="http://schemas.microsoft.com/office/drawing/2014/main" id="{1B6865F7-4CBA-DB08-EB17-5F05B60A32CE}"/>
              </a:ext>
            </a:extLst>
          </p:cNvPr>
          <p:cNvSpPr txBox="1"/>
          <p:nvPr/>
        </p:nvSpPr>
        <p:spPr>
          <a:xfrm>
            <a:off x="14458648" y="3140315"/>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ANALYTICS</a:t>
            </a:r>
          </a:p>
        </p:txBody>
      </p:sp>
      <p:sp>
        <p:nvSpPr>
          <p:cNvPr id="45" name="TextBox 8">
            <a:extLst>
              <a:ext uri="{FF2B5EF4-FFF2-40B4-BE49-F238E27FC236}">
                <a16:creationId xmlns:a16="http://schemas.microsoft.com/office/drawing/2014/main" id="{27CF72DB-2AB6-B587-1452-D299C147B989}"/>
              </a:ext>
            </a:extLst>
          </p:cNvPr>
          <p:cNvSpPr txBox="1"/>
          <p:nvPr/>
        </p:nvSpPr>
        <p:spPr>
          <a:xfrm>
            <a:off x="7405617" y="3225618"/>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DWH</a:t>
            </a:r>
          </a:p>
        </p:txBody>
      </p:sp>
      <p:sp>
        <p:nvSpPr>
          <p:cNvPr id="11" name="Arrow: Right 10">
            <a:extLst>
              <a:ext uri="{FF2B5EF4-FFF2-40B4-BE49-F238E27FC236}">
                <a16:creationId xmlns:a16="http://schemas.microsoft.com/office/drawing/2014/main" id="{D7CCE9BE-1744-413F-4A4E-21F6729457D5}"/>
              </a:ext>
            </a:extLst>
          </p:cNvPr>
          <p:cNvSpPr/>
          <p:nvPr/>
        </p:nvSpPr>
        <p:spPr>
          <a:xfrm>
            <a:off x="11143614" y="5507870"/>
            <a:ext cx="2953386" cy="17188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1BA176A4-39CD-939B-EFE0-A57286120D4D}"/>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458C375F-5D56-B6A3-D628-BD4599E3B07F}"/>
              </a:ext>
            </a:extLst>
          </p:cNvPr>
          <p:cNvSpPr txBox="1"/>
          <p:nvPr/>
        </p:nvSpPr>
        <p:spPr>
          <a:xfrm>
            <a:off x="4991099" y="190499"/>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5" name="Google Shape;120;p4">
            <a:extLst>
              <a:ext uri="{FF2B5EF4-FFF2-40B4-BE49-F238E27FC236}">
                <a16:creationId xmlns:a16="http://schemas.microsoft.com/office/drawing/2014/main" id="{2F9639AB-3865-3953-0453-C34473FB67FA}"/>
              </a:ext>
            </a:extLst>
          </p:cNvPr>
          <p:cNvSpPr txBox="1"/>
          <p:nvPr/>
        </p:nvSpPr>
        <p:spPr>
          <a:xfrm>
            <a:off x="3126014" y="2598010"/>
            <a:ext cx="12035971" cy="4524275"/>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Dataset &amp; Extraction – Detailed Process:</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Extraction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Cleaning &amp; Validation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Transformation &amp; Integration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Loading to Staging</a:t>
            </a:r>
            <a:endParaRPr dirty="0"/>
          </a:p>
        </p:txBody>
      </p:sp>
    </p:spTree>
    <p:extLst>
      <p:ext uri="{BB962C8B-B14F-4D97-AF65-F5344CB8AC3E}">
        <p14:creationId xmlns:p14="http://schemas.microsoft.com/office/powerpoint/2010/main" val="103633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C7AA01AA-157D-98F4-C3C4-721363D27A84}"/>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47DAA56A-8B7D-6460-5D9E-A1AE42D0E927}"/>
              </a:ext>
            </a:extLst>
          </p:cNvPr>
          <p:cNvSpPr txBox="1"/>
          <p:nvPr/>
        </p:nvSpPr>
        <p:spPr>
          <a:xfrm>
            <a:off x="4991100" y="190501"/>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Picture 1" descr="A screenshot of a computer&#10;&#10;AI-generated content may be incorrect.">
            <a:extLst>
              <a:ext uri="{FF2B5EF4-FFF2-40B4-BE49-F238E27FC236}">
                <a16:creationId xmlns:a16="http://schemas.microsoft.com/office/drawing/2014/main" id="{E5A90542-B240-9D2F-183C-C0EE184AB026}"/>
              </a:ext>
            </a:extLst>
          </p:cNvPr>
          <p:cNvPicPr>
            <a:picLocks/>
          </p:cNvPicPr>
          <p:nvPr/>
        </p:nvPicPr>
        <p:blipFill>
          <a:blip r:embed="rId3">
            <a:extLst>
              <a:ext uri="{28A0092B-C50C-407E-A947-70E740481C1C}">
                <a14:useLocalDpi xmlns:a14="http://schemas.microsoft.com/office/drawing/2010/main" val="0"/>
              </a:ext>
            </a:extLst>
          </a:blip>
          <a:srcRect r="51595"/>
          <a:stretch>
            <a:fillRect/>
          </a:stretch>
        </p:blipFill>
        <p:spPr>
          <a:xfrm>
            <a:off x="352044" y="2263514"/>
            <a:ext cx="17583912" cy="7832985"/>
          </a:xfrm>
          <a:prstGeom prst="rect">
            <a:avLst/>
          </a:prstGeom>
        </p:spPr>
      </p:pic>
      <p:sp>
        <p:nvSpPr>
          <p:cNvPr id="4" name="TextBox 3">
            <a:extLst>
              <a:ext uri="{FF2B5EF4-FFF2-40B4-BE49-F238E27FC236}">
                <a16:creationId xmlns:a16="http://schemas.microsoft.com/office/drawing/2014/main" id="{F2A94CF7-89EB-183E-4DC7-0A46CEEE5DE2}"/>
              </a:ext>
            </a:extLst>
          </p:cNvPr>
          <p:cNvSpPr txBox="1"/>
          <p:nvPr/>
        </p:nvSpPr>
        <p:spPr>
          <a:xfrm>
            <a:off x="827314" y="1186296"/>
            <a:ext cx="2888343" cy="1077218"/>
          </a:xfrm>
          <a:prstGeom prst="rect">
            <a:avLst/>
          </a:prstGeom>
          <a:noFill/>
        </p:spPr>
        <p:txBody>
          <a:bodyPr wrap="square" rtlCol="0">
            <a:spAutoFit/>
          </a:bodyPr>
          <a:lstStyle/>
          <a:p>
            <a:endParaRPr lang="en-US" sz="3200" dirty="0">
              <a:solidFill>
                <a:srgbClr val="B6886F"/>
              </a:solidFill>
              <a:latin typeface="Calibri"/>
              <a:cs typeface="Calibri"/>
            </a:endParaRPr>
          </a:p>
          <a:p>
            <a:r>
              <a:rPr lang="en-US" sz="3200" dirty="0">
                <a:solidFill>
                  <a:srgbClr val="B6886F"/>
                </a:solidFill>
                <a:latin typeface="Calibri"/>
                <a:cs typeface="Calibri"/>
              </a:rPr>
              <a:t>1.Product Table</a:t>
            </a:r>
          </a:p>
        </p:txBody>
      </p:sp>
    </p:spTree>
    <p:extLst>
      <p:ext uri="{BB962C8B-B14F-4D97-AF65-F5344CB8AC3E}">
        <p14:creationId xmlns:p14="http://schemas.microsoft.com/office/powerpoint/2010/main" val="425045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549CB785-6C24-2F81-B6C6-501D82B035E0}"/>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DA0ED055-7906-1523-DFAA-DE45AEBB5135}"/>
              </a:ext>
            </a:extLst>
          </p:cNvPr>
          <p:cNvSpPr txBox="1"/>
          <p:nvPr/>
        </p:nvSpPr>
        <p:spPr>
          <a:xfrm>
            <a:off x="4991100" y="190500"/>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1FDFAD81-99D2-40A1-74B4-F070AE33145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52044" y="2263514"/>
            <a:ext cx="17583912" cy="7832986"/>
          </a:xfrm>
          <a:prstGeom prst="rect">
            <a:avLst/>
          </a:prstGeom>
        </p:spPr>
      </p:pic>
      <p:sp>
        <p:nvSpPr>
          <p:cNvPr id="4" name="TextBox 3">
            <a:extLst>
              <a:ext uri="{FF2B5EF4-FFF2-40B4-BE49-F238E27FC236}">
                <a16:creationId xmlns:a16="http://schemas.microsoft.com/office/drawing/2014/main" id="{1909CFFB-658D-E9FF-427F-04ED64F65382}"/>
              </a:ext>
            </a:extLst>
          </p:cNvPr>
          <p:cNvSpPr txBox="1"/>
          <p:nvPr/>
        </p:nvSpPr>
        <p:spPr>
          <a:xfrm>
            <a:off x="827314" y="1186296"/>
            <a:ext cx="3381829" cy="1077218"/>
          </a:xfrm>
          <a:prstGeom prst="rect">
            <a:avLst/>
          </a:prstGeom>
          <a:noFill/>
        </p:spPr>
        <p:txBody>
          <a:bodyPr wrap="square" rtlCol="0">
            <a:spAutoFit/>
          </a:bodyPr>
          <a:lstStyle/>
          <a:p>
            <a:endParaRPr lang="en-US" sz="3200" dirty="0">
              <a:solidFill>
                <a:srgbClr val="B6886F"/>
              </a:solidFill>
              <a:latin typeface="Calibri"/>
              <a:cs typeface="Calibri"/>
            </a:endParaRPr>
          </a:p>
          <a:p>
            <a:r>
              <a:rPr lang="en-US" sz="3200" dirty="0">
                <a:solidFill>
                  <a:srgbClr val="B6886F"/>
                </a:solidFill>
                <a:latin typeface="Calibri"/>
                <a:cs typeface="Calibri"/>
              </a:rPr>
              <a:t>2.Data Generate</a:t>
            </a:r>
          </a:p>
        </p:txBody>
      </p:sp>
    </p:spTree>
    <p:extLst>
      <p:ext uri="{BB962C8B-B14F-4D97-AF65-F5344CB8AC3E}">
        <p14:creationId xmlns:p14="http://schemas.microsoft.com/office/powerpoint/2010/main" val="119911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p:cNvGrpSpPr/>
        <p:nvPr/>
      </p:nvGrpSpPr>
      <p:grpSpPr>
        <a:xfrm>
          <a:off x="0" y="0"/>
          <a:ext cx="0" cy="0"/>
          <a:chOff x="0" y="0"/>
          <a:chExt cx="0" cy="0"/>
        </a:xfrm>
      </p:grpSpPr>
      <p:sp>
        <p:nvSpPr>
          <p:cNvPr id="131" name="Google Shape;131;p6"/>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sp>
        <p:nvSpPr>
          <p:cNvPr id="132" name="Google Shape;132;p6"/>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EDC3EB46-0AFD-50DD-E8A1-4F43F875AD94}"/>
              </a:ext>
            </a:extLst>
          </p:cNvPr>
          <p:cNvSpPr txBox="1"/>
          <p:nvPr/>
        </p:nvSpPr>
        <p:spPr>
          <a:xfrm>
            <a:off x="3276600" y="2350255"/>
            <a:ext cx="11734800" cy="3046948"/>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A structured relational database was built using SQL Server to support analysis and reporting. Core entities like Customers, Products, Orders, and Branches were connected using primary and foreign keys. Normalization and indexing were applied to ensure performance, scalability, and data integrity for integration with reporting tools.</a:t>
            </a:r>
            <a:endParaRPr dirty="0"/>
          </a:p>
        </p:txBody>
      </p:sp>
      <p:sp>
        <p:nvSpPr>
          <p:cNvPr id="3" name="Google Shape;119;p4">
            <a:extLst>
              <a:ext uri="{FF2B5EF4-FFF2-40B4-BE49-F238E27FC236}">
                <a16:creationId xmlns:a16="http://schemas.microsoft.com/office/drawing/2014/main" id="{47A2962E-8463-4912-471A-E812D1AADD4B}"/>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686</Words>
  <Application>Microsoft Office PowerPoint</Application>
  <PresentationFormat>Custom</PresentationFormat>
  <Paragraphs>94</Paragraphs>
  <Slides>33</Slides>
  <Notes>30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Calibri</vt:lpstr>
      <vt:lpstr>RoxboroughCF</vt:lpstr>
      <vt:lpstr>Montserrat</vt:lpstr>
      <vt:lpstr>Montserrat Medium</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Ahmed Gomaa</dc:creator>
  <cp:lastModifiedBy>احمد ايمن حسن صبيح</cp:lastModifiedBy>
  <cp:revision>23</cp:revision>
  <dcterms:created xsi:type="dcterms:W3CDTF">2006-08-16T00:00:00Z</dcterms:created>
  <dcterms:modified xsi:type="dcterms:W3CDTF">2025-07-05T07:47:41Z</dcterms:modified>
</cp:coreProperties>
</file>